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4" r:id="rId3"/>
    <p:sldId id="4280" r:id="rId4"/>
    <p:sldId id="267" r:id="rId5"/>
    <p:sldId id="4301" r:id="rId6"/>
    <p:sldId id="2141411959" r:id="rId7"/>
    <p:sldId id="4300" r:id="rId8"/>
    <p:sldId id="2141411958" r:id="rId9"/>
    <p:sldId id="356" r:id="rId10"/>
    <p:sldId id="357" r:id="rId11"/>
    <p:sldId id="2141411964" r:id="rId12"/>
    <p:sldId id="260" r:id="rId13"/>
    <p:sldId id="259" r:id="rId14"/>
    <p:sldId id="2141411962" r:id="rId15"/>
    <p:sldId id="4307" r:id="rId16"/>
    <p:sldId id="258" r:id="rId17"/>
    <p:sldId id="2141411963" r:id="rId18"/>
    <p:sldId id="4256" r:id="rId19"/>
    <p:sldId id="282" r:id="rId20"/>
    <p:sldId id="4257" r:id="rId21"/>
    <p:sldId id="262" r:id="rId22"/>
    <p:sldId id="4290" r:id="rId23"/>
    <p:sldId id="4291" r:id="rId24"/>
    <p:sldId id="257" r:id="rId25"/>
    <p:sldId id="4312" r:id="rId26"/>
    <p:sldId id="2141411961" r:id="rId27"/>
    <p:sldId id="2141411965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0E7"/>
    <a:srgbClr val="B4C0F4"/>
    <a:srgbClr val="F2DFF5"/>
    <a:srgbClr val="CF8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AECCE-A861-40D5-90D6-38057B5DB687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160A9B5-8F03-4CF9-9EC8-CB9DCC6C23D0}">
      <dgm:prSet phldrT="[Text]"/>
      <dgm:spPr/>
      <dgm:t>
        <a:bodyPr/>
        <a:lstStyle/>
        <a:p>
          <a:r>
            <a:rPr lang="en-US" dirty="0"/>
            <a:t>Raw databases</a:t>
          </a:r>
        </a:p>
      </dgm:t>
    </dgm:pt>
    <dgm:pt modelId="{B586AFB3-8420-4B91-AF40-47DEB80E2882}" type="parTrans" cxnId="{05F8C67E-3B30-41FC-A007-0EF5CE394C14}">
      <dgm:prSet/>
      <dgm:spPr/>
      <dgm:t>
        <a:bodyPr/>
        <a:lstStyle/>
        <a:p>
          <a:endParaRPr lang="en-US"/>
        </a:p>
      </dgm:t>
    </dgm:pt>
    <dgm:pt modelId="{85C04BC6-5BB2-49F9-92A2-FFF3F1228BE4}" type="sibTrans" cxnId="{05F8C67E-3B30-41FC-A007-0EF5CE394C14}">
      <dgm:prSet/>
      <dgm:spPr/>
      <dgm:t>
        <a:bodyPr/>
        <a:lstStyle/>
        <a:p>
          <a:endParaRPr lang="en-US"/>
        </a:p>
      </dgm:t>
    </dgm:pt>
    <dgm:pt modelId="{75F1DF27-C58F-49D7-93FB-1061C935279B}">
      <dgm:prSet phldrT="[Text]"/>
      <dgm:spPr/>
      <dgm:t>
        <a:bodyPr/>
        <a:lstStyle/>
        <a:p>
          <a:r>
            <a:rPr lang="es-MX" dirty="0"/>
            <a:t>Request information from systems/institutional contact.
Validate delivery of information from systems/institutional contact.</a:t>
          </a:r>
          <a:endParaRPr lang="en-US" dirty="0"/>
        </a:p>
      </dgm:t>
    </dgm:pt>
    <dgm:pt modelId="{489CFB31-C139-4223-A391-A84FC6440933}" type="parTrans" cxnId="{F5EB4B76-2DAA-44C0-A22F-848E7E8A9B77}">
      <dgm:prSet/>
      <dgm:spPr/>
      <dgm:t>
        <a:bodyPr/>
        <a:lstStyle/>
        <a:p>
          <a:endParaRPr lang="en-US"/>
        </a:p>
      </dgm:t>
    </dgm:pt>
    <dgm:pt modelId="{9709B238-046E-4F3A-8A45-67890091B6B3}" type="sibTrans" cxnId="{F5EB4B76-2DAA-44C0-A22F-848E7E8A9B77}">
      <dgm:prSet/>
      <dgm:spPr/>
      <dgm:t>
        <a:bodyPr/>
        <a:lstStyle/>
        <a:p>
          <a:endParaRPr lang="en-US"/>
        </a:p>
      </dgm:t>
    </dgm:pt>
    <dgm:pt modelId="{E917A0B9-49BD-4C26-B172-A65ADC4CDE25}">
      <dgm:prSet phldrT="[Text]"/>
      <dgm:spPr/>
      <dgm:t>
        <a:bodyPr/>
        <a:lstStyle/>
        <a:p>
          <a:r>
            <a:rPr lang="en-US" dirty="0"/>
            <a:t>Structured databases</a:t>
          </a:r>
        </a:p>
      </dgm:t>
    </dgm:pt>
    <dgm:pt modelId="{517F368D-F5D4-43C1-91F2-3F0A23FC600A}" type="parTrans" cxnId="{7E1F1AD8-8F3D-4E4C-AB43-EFCEAB6C6EB1}">
      <dgm:prSet/>
      <dgm:spPr/>
      <dgm:t>
        <a:bodyPr/>
        <a:lstStyle/>
        <a:p>
          <a:endParaRPr lang="en-US"/>
        </a:p>
      </dgm:t>
    </dgm:pt>
    <dgm:pt modelId="{D2FDF6A9-A287-47C4-9298-34DF86437F8F}" type="sibTrans" cxnId="{7E1F1AD8-8F3D-4E4C-AB43-EFCEAB6C6EB1}">
      <dgm:prSet/>
      <dgm:spPr/>
      <dgm:t>
        <a:bodyPr/>
        <a:lstStyle/>
        <a:p>
          <a:endParaRPr lang="en-US"/>
        </a:p>
      </dgm:t>
    </dgm:pt>
    <dgm:pt modelId="{FF12B318-5B06-40F1-A0CB-705351B157C5}">
      <dgm:prSet phldrT="[Text]"/>
      <dgm:spPr/>
      <dgm:t>
        <a:bodyPr/>
        <a:lstStyle/>
        <a:p>
          <a:r>
            <a:rPr lang="es-MX" dirty="0"/>
            <a:t>Draw up data validation dictionary: semantic fields.
Perform proof of concept against WHO standard.
Validate data quality and take corrective actions.
Feedback meetings, identifying data gaps.</a:t>
          </a:r>
          <a:endParaRPr lang="en-US" dirty="0"/>
        </a:p>
      </dgm:t>
    </dgm:pt>
    <dgm:pt modelId="{2B048062-07B7-4EC9-9A9F-76F29285534A}" type="parTrans" cxnId="{8AF81923-2873-40C9-9C81-23A960B09BD5}">
      <dgm:prSet/>
      <dgm:spPr/>
      <dgm:t>
        <a:bodyPr/>
        <a:lstStyle/>
        <a:p>
          <a:endParaRPr lang="en-US"/>
        </a:p>
      </dgm:t>
    </dgm:pt>
    <dgm:pt modelId="{1AD5451F-2FC0-403B-A491-E412D3D0D825}" type="sibTrans" cxnId="{8AF81923-2873-40C9-9C81-23A960B09BD5}">
      <dgm:prSet/>
      <dgm:spPr/>
      <dgm:t>
        <a:bodyPr/>
        <a:lstStyle/>
        <a:p>
          <a:endParaRPr lang="en-US"/>
        </a:p>
      </dgm:t>
    </dgm:pt>
    <dgm:pt modelId="{6C3C2E97-ED29-45A3-9DCA-9AB82D005A59}">
      <dgm:prSet phldrT="[Text]"/>
      <dgm:spPr/>
      <dgm:t>
        <a:bodyPr/>
        <a:lstStyle/>
        <a:p>
          <a:r>
            <a:rPr lang="en-US" dirty="0"/>
            <a:t>Structured regional databases</a:t>
          </a:r>
        </a:p>
      </dgm:t>
    </dgm:pt>
    <dgm:pt modelId="{724D8CA8-5D9C-4E93-AD01-3CF13582B6FE}" type="parTrans" cxnId="{FB16B103-BDE7-4244-8AE7-20075D8B13CA}">
      <dgm:prSet/>
      <dgm:spPr/>
      <dgm:t>
        <a:bodyPr/>
        <a:lstStyle/>
        <a:p>
          <a:endParaRPr lang="en-US"/>
        </a:p>
      </dgm:t>
    </dgm:pt>
    <dgm:pt modelId="{9190B387-8086-4160-BFFA-83140C1C308E}" type="sibTrans" cxnId="{FB16B103-BDE7-4244-8AE7-20075D8B13CA}">
      <dgm:prSet/>
      <dgm:spPr/>
      <dgm:t>
        <a:bodyPr/>
        <a:lstStyle/>
        <a:p>
          <a:endParaRPr lang="en-US"/>
        </a:p>
      </dgm:t>
    </dgm:pt>
    <dgm:pt modelId="{D14F0A51-0EE5-47F8-8720-B29C28C8C032}">
      <dgm:prSet phldrT="[Text]"/>
      <dgm:spPr/>
      <dgm:t>
        <a:bodyPr/>
        <a:lstStyle/>
        <a:p>
          <a:r>
            <a:rPr lang="es-MX" dirty="0"/>
            <a:t>Integrate database by institution to the WHO Global Platform.
Validate data integration between data
Test data quality</a:t>
          </a:r>
          <a:endParaRPr lang="en-US" dirty="0"/>
        </a:p>
      </dgm:t>
    </dgm:pt>
    <dgm:pt modelId="{4021C003-29C9-4F00-A98A-EFFDF6DA18B8}" type="parTrans" cxnId="{7BF3F147-8EE8-45B9-A97A-E04686A28A97}">
      <dgm:prSet/>
      <dgm:spPr/>
      <dgm:t>
        <a:bodyPr/>
        <a:lstStyle/>
        <a:p>
          <a:endParaRPr lang="en-US"/>
        </a:p>
      </dgm:t>
    </dgm:pt>
    <dgm:pt modelId="{41463E7F-1BC0-4BB7-8754-F891AE0EB379}" type="sibTrans" cxnId="{7BF3F147-8EE8-45B9-A97A-E04686A28A97}">
      <dgm:prSet/>
      <dgm:spPr/>
      <dgm:t>
        <a:bodyPr/>
        <a:lstStyle/>
        <a:p>
          <a:endParaRPr lang="en-US"/>
        </a:p>
      </dgm:t>
    </dgm:pt>
    <dgm:pt modelId="{7262099D-F288-4B1B-BE5B-3AD2EC55CF92}">
      <dgm:prSet phldrT="[Text]"/>
      <dgm:spPr/>
      <dgm:t>
        <a:bodyPr/>
        <a:lstStyle/>
        <a:p>
          <a:endParaRPr lang="en-US" dirty="0"/>
        </a:p>
      </dgm:t>
    </dgm:pt>
    <dgm:pt modelId="{F3E4E69A-58EA-4A0F-BA5F-9816A5C9916C}" type="parTrans" cxnId="{7D2ED025-3C52-40E5-A5AC-031DA4003824}">
      <dgm:prSet/>
      <dgm:spPr/>
      <dgm:t>
        <a:bodyPr/>
        <a:lstStyle/>
        <a:p>
          <a:endParaRPr lang="en-US"/>
        </a:p>
      </dgm:t>
    </dgm:pt>
    <dgm:pt modelId="{FC677D0D-9073-4ECE-A624-0319BD1077A6}" type="sibTrans" cxnId="{7D2ED025-3C52-40E5-A5AC-031DA4003824}">
      <dgm:prSet/>
      <dgm:spPr/>
      <dgm:t>
        <a:bodyPr/>
        <a:lstStyle/>
        <a:p>
          <a:endParaRPr lang="en-US"/>
        </a:p>
      </dgm:t>
    </dgm:pt>
    <dgm:pt modelId="{F5AC4312-3ACD-4E43-8F33-57AD84D82CE3}" type="pres">
      <dgm:prSet presAssocID="{608AECCE-A861-40D5-90D6-38057B5DB687}" presName="Name0" presStyleCnt="0">
        <dgm:presLayoutVars>
          <dgm:dir/>
          <dgm:animLvl val="lvl"/>
          <dgm:resizeHandles val="exact"/>
        </dgm:presLayoutVars>
      </dgm:prSet>
      <dgm:spPr/>
    </dgm:pt>
    <dgm:pt modelId="{0A02EE49-C9AA-154A-B7EE-78C2B4CB618B}" type="pres">
      <dgm:prSet presAssocID="{608AECCE-A861-40D5-90D6-38057B5DB687}" presName="tSp" presStyleCnt="0"/>
      <dgm:spPr/>
    </dgm:pt>
    <dgm:pt modelId="{A3267CE2-6B64-7948-8FCD-E7527382A28B}" type="pres">
      <dgm:prSet presAssocID="{608AECCE-A861-40D5-90D6-38057B5DB687}" presName="bSp" presStyleCnt="0"/>
      <dgm:spPr/>
    </dgm:pt>
    <dgm:pt modelId="{EACBEFC4-51DD-E444-A02E-DDF4A507FD82}" type="pres">
      <dgm:prSet presAssocID="{608AECCE-A861-40D5-90D6-38057B5DB687}" presName="process" presStyleCnt="0"/>
      <dgm:spPr/>
    </dgm:pt>
    <dgm:pt modelId="{156CA741-7CE4-2A4D-8295-0666C7E84E09}" type="pres">
      <dgm:prSet presAssocID="{F160A9B5-8F03-4CF9-9EC8-CB9DCC6C23D0}" presName="composite1" presStyleCnt="0"/>
      <dgm:spPr/>
    </dgm:pt>
    <dgm:pt modelId="{A40E697E-7DF2-6045-90DC-E4702792B64B}" type="pres">
      <dgm:prSet presAssocID="{F160A9B5-8F03-4CF9-9EC8-CB9DCC6C23D0}" presName="dummyNode1" presStyleLbl="node1" presStyleIdx="0" presStyleCnt="3"/>
      <dgm:spPr/>
    </dgm:pt>
    <dgm:pt modelId="{9364FE49-BE9F-8148-AF1F-290F3EDFD4DD}" type="pres">
      <dgm:prSet presAssocID="{F160A9B5-8F03-4CF9-9EC8-CB9DCC6C23D0}" presName="childNode1" presStyleLbl="bgAcc1" presStyleIdx="0" presStyleCnt="3">
        <dgm:presLayoutVars>
          <dgm:bulletEnabled val="1"/>
        </dgm:presLayoutVars>
      </dgm:prSet>
      <dgm:spPr/>
    </dgm:pt>
    <dgm:pt modelId="{6737A3B4-4C27-5D47-8F8C-FD4D0EE5C7E6}" type="pres">
      <dgm:prSet presAssocID="{F160A9B5-8F03-4CF9-9EC8-CB9DCC6C23D0}" presName="childNode1tx" presStyleLbl="bgAcc1" presStyleIdx="0" presStyleCnt="3">
        <dgm:presLayoutVars>
          <dgm:bulletEnabled val="1"/>
        </dgm:presLayoutVars>
      </dgm:prSet>
      <dgm:spPr/>
    </dgm:pt>
    <dgm:pt modelId="{0F011405-98E4-1741-909B-956423D30C83}" type="pres">
      <dgm:prSet presAssocID="{F160A9B5-8F03-4CF9-9EC8-CB9DCC6C23D0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E83E884C-0179-9D44-887A-4329D65E48FE}" type="pres">
      <dgm:prSet presAssocID="{F160A9B5-8F03-4CF9-9EC8-CB9DCC6C23D0}" presName="connSite1" presStyleCnt="0"/>
      <dgm:spPr/>
    </dgm:pt>
    <dgm:pt modelId="{63986E57-49D1-2D4F-A0CA-F15E02882CB1}" type="pres">
      <dgm:prSet presAssocID="{85C04BC6-5BB2-49F9-92A2-FFF3F1228BE4}" presName="Name9" presStyleLbl="sibTrans2D1" presStyleIdx="0" presStyleCnt="2" custLinFactNeighborX="13371" custLinFactNeighborY="-11515"/>
      <dgm:spPr/>
    </dgm:pt>
    <dgm:pt modelId="{4C498848-1BA8-7F45-9438-C7EBFC60F9FC}" type="pres">
      <dgm:prSet presAssocID="{E917A0B9-49BD-4C26-B172-A65ADC4CDE25}" presName="composite2" presStyleCnt="0"/>
      <dgm:spPr/>
    </dgm:pt>
    <dgm:pt modelId="{C2699693-6FFA-6A48-A247-BD9330C5A453}" type="pres">
      <dgm:prSet presAssocID="{E917A0B9-49BD-4C26-B172-A65ADC4CDE25}" presName="dummyNode2" presStyleLbl="node1" presStyleIdx="0" presStyleCnt="3"/>
      <dgm:spPr/>
    </dgm:pt>
    <dgm:pt modelId="{69BF0774-DADF-0C49-849A-EB9F3AFBE685}" type="pres">
      <dgm:prSet presAssocID="{E917A0B9-49BD-4C26-B172-A65ADC4CDE25}" presName="childNode2" presStyleLbl="bgAcc1" presStyleIdx="1" presStyleCnt="3">
        <dgm:presLayoutVars>
          <dgm:bulletEnabled val="1"/>
        </dgm:presLayoutVars>
      </dgm:prSet>
      <dgm:spPr/>
    </dgm:pt>
    <dgm:pt modelId="{67B3E61C-C1B3-6B45-AFBC-1195934975FE}" type="pres">
      <dgm:prSet presAssocID="{E917A0B9-49BD-4C26-B172-A65ADC4CDE25}" presName="childNode2tx" presStyleLbl="bgAcc1" presStyleIdx="1" presStyleCnt="3">
        <dgm:presLayoutVars>
          <dgm:bulletEnabled val="1"/>
        </dgm:presLayoutVars>
      </dgm:prSet>
      <dgm:spPr/>
    </dgm:pt>
    <dgm:pt modelId="{08CB3DD2-BEA8-CB45-BD88-2EBD5CF38482}" type="pres">
      <dgm:prSet presAssocID="{E917A0B9-49BD-4C26-B172-A65ADC4CDE2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1D12FA12-75FD-8644-BBCF-D9F90F35279B}" type="pres">
      <dgm:prSet presAssocID="{E917A0B9-49BD-4C26-B172-A65ADC4CDE25}" presName="connSite2" presStyleCnt="0"/>
      <dgm:spPr/>
    </dgm:pt>
    <dgm:pt modelId="{D65C8F59-951E-754D-AC2A-0A8414F8C249}" type="pres">
      <dgm:prSet presAssocID="{D2FDF6A9-A287-47C4-9298-34DF86437F8F}" presName="Name18" presStyleLbl="sibTrans2D1" presStyleIdx="1" presStyleCnt="2" custLinFactNeighborX="17608" custLinFactNeighborY="11863"/>
      <dgm:spPr/>
    </dgm:pt>
    <dgm:pt modelId="{0AF33279-9B6C-C24E-94D0-103F316752BF}" type="pres">
      <dgm:prSet presAssocID="{6C3C2E97-ED29-45A3-9DCA-9AB82D005A59}" presName="composite1" presStyleCnt="0"/>
      <dgm:spPr/>
    </dgm:pt>
    <dgm:pt modelId="{4CE65AAA-654B-234D-9C5D-5C4A07CE4E52}" type="pres">
      <dgm:prSet presAssocID="{6C3C2E97-ED29-45A3-9DCA-9AB82D005A59}" presName="dummyNode1" presStyleLbl="node1" presStyleIdx="1" presStyleCnt="3"/>
      <dgm:spPr/>
    </dgm:pt>
    <dgm:pt modelId="{1E13DBB5-507F-3C4C-A5F1-384A178B31D5}" type="pres">
      <dgm:prSet presAssocID="{6C3C2E97-ED29-45A3-9DCA-9AB82D005A59}" presName="childNode1" presStyleLbl="bgAcc1" presStyleIdx="2" presStyleCnt="3">
        <dgm:presLayoutVars>
          <dgm:bulletEnabled val="1"/>
        </dgm:presLayoutVars>
      </dgm:prSet>
      <dgm:spPr/>
    </dgm:pt>
    <dgm:pt modelId="{F5502E26-6D59-7C4D-B74B-0B6B09C0F0B9}" type="pres">
      <dgm:prSet presAssocID="{6C3C2E97-ED29-45A3-9DCA-9AB82D005A59}" presName="childNode1tx" presStyleLbl="bgAcc1" presStyleIdx="2" presStyleCnt="3">
        <dgm:presLayoutVars>
          <dgm:bulletEnabled val="1"/>
        </dgm:presLayoutVars>
      </dgm:prSet>
      <dgm:spPr/>
    </dgm:pt>
    <dgm:pt modelId="{842DBE6A-55E8-FA4D-A85A-59D3555CC19D}" type="pres">
      <dgm:prSet presAssocID="{6C3C2E97-ED29-45A3-9DCA-9AB82D005A59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AC501983-3DD3-9947-83B6-61EDD91DFFA3}" type="pres">
      <dgm:prSet presAssocID="{6C3C2E97-ED29-45A3-9DCA-9AB82D005A59}" presName="connSite1" presStyleCnt="0"/>
      <dgm:spPr/>
    </dgm:pt>
  </dgm:ptLst>
  <dgm:cxnLst>
    <dgm:cxn modelId="{FB16B103-BDE7-4244-8AE7-20075D8B13CA}" srcId="{608AECCE-A861-40D5-90D6-38057B5DB687}" destId="{6C3C2E97-ED29-45A3-9DCA-9AB82D005A59}" srcOrd="2" destOrd="0" parTransId="{724D8CA8-5D9C-4E93-AD01-3CF13582B6FE}" sibTransId="{9190B387-8086-4160-BFFA-83140C1C308E}"/>
    <dgm:cxn modelId="{8AF81923-2873-40C9-9C81-23A960B09BD5}" srcId="{E917A0B9-49BD-4C26-B172-A65ADC4CDE25}" destId="{FF12B318-5B06-40F1-A0CB-705351B157C5}" srcOrd="0" destOrd="0" parTransId="{2B048062-07B7-4EC9-9A9F-76F29285534A}" sibTransId="{1AD5451F-2FC0-403B-A491-E412D3D0D825}"/>
    <dgm:cxn modelId="{85C0F423-8767-8A46-BFDB-49364050FB54}" type="presOf" srcId="{FF12B318-5B06-40F1-A0CB-705351B157C5}" destId="{69BF0774-DADF-0C49-849A-EB9F3AFBE685}" srcOrd="0" destOrd="0" presId="urn:microsoft.com/office/officeart/2005/8/layout/hProcess4"/>
    <dgm:cxn modelId="{7D2ED025-3C52-40E5-A5AC-031DA4003824}" srcId="{E917A0B9-49BD-4C26-B172-A65ADC4CDE25}" destId="{7262099D-F288-4B1B-BE5B-3AD2EC55CF92}" srcOrd="1" destOrd="0" parTransId="{F3E4E69A-58EA-4A0F-BA5F-9816A5C9916C}" sibTransId="{FC677D0D-9073-4ECE-A624-0319BD1077A6}"/>
    <dgm:cxn modelId="{45C58F2B-F905-604B-816E-B95C4E5972E9}" type="presOf" srcId="{7262099D-F288-4B1B-BE5B-3AD2EC55CF92}" destId="{69BF0774-DADF-0C49-849A-EB9F3AFBE685}" srcOrd="0" destOrd="1" presId="urn:microsoft.com/office/officeart/2005/8/layout/hProcess4"/>
    <dgm:cxn modelId="{1109E940-4B37-D44D-91DD-15731EC4C439}" type="presOf" srcId="{D14F0A51-0EE5-47F8-8720-B29C28C8C032}" destId="{1E13DBB5-507F-3C4C-A5F1-384A178B31D5}" srcOrd="0" destOrd="0" presId="urn:microsoft.com/office/officeart/2005/8/layout/hProcess4"/>
    <dgm:cxn modelId="{7BF3F147-8EE8-45B9-A97A-E04686A28A97}" srcId="{6C3C2E97-ED29-45A3-9DCA-9AB82D005A59}" destId="{D14F0A51-0EE5-47F8-8720-B29C28C8C032}" srcOrd="0" destOrd="0" parTransId="{4021C003-29C9-4F00-A98A-EFFDF6DA18B8}" sibTransId="{41463E7F-1BC0-4BB7-8754-F891AE0EB379}"/>
    <dgm:cxn modelId="{57686149-589D-AA48-9227-63659BA1267E}" type="presOf" srcId="{FF12B318-5B06-40F1-A0CB-705351B157C5}" destId="{67B3E61C-C1B3-6B45-AFBC-1195934975FE}" srcOrd="1" destOrd="0" presId="urn:microsoft.com/office/officeart/2005/8/layout/hProcess4"/>
    <dgm:cxn modelId="{6E66BE6C-F093-C24C-AF65-4C58A9988694}" type="presOf" srcId="{D2FDF6A9-A287-47C4-9298-34DF86437F8F}" destId="{D65C8F59-951E-754D-AC2A-0A8414F8C249}" srcOrd="0" destOrd="0" presId="urn:microsoft.com/office/officeart/2005/8/layout/hProcess4"/>
    <dgm:cxn modelId="{BBDEDE6D-FB4F-EC47-AC22-7E81AFB3FE9C}" type="presOf" srcId="{F160A9B5-8F03-4CF9-9EC8-CB9DCC6C23D0}" destId="{0F011405-98E4-1741-909B-956423D30C83}" srcOrd="0" destOrd="0" presId="urn:microsoft.com/office/officeart/2005/8/layout/hProcess4"/>
    <dgm:cxn modelId="{F5EB4B76-2DAA-44C0-A22F-848E7E8A9B77}" srcId="{F160A9B5-8F03-4CF9-9EC8-CB9DCC6C23D0}" destId="{75F1DF27-C58F-49D7-93FB-1061C935279B}" srcOrd="0" destOrd="0" parTransId="{489CFB31-C139-4223-A391-A84FC6440933}" sibTransId="{9709B238-046E-4F3A-8A45-67890091B6B3}"/>
    <dgm:cxn modelId="{05F8C67E-3B30-41FC-A007-0EF5CE394C14}" srcId="{608AECCE-A861-40D5-90D6-38057B5DB687}" destId="{F160A9B5-8F03-4CF9-9EC8-CB9DCC6C23D0}" srcOrd="0" destOrd="0" parTransId="{B586AFB3-8420-4B91-AF40-47DEB80E2882}" sibTransId="{85C04BC6-5BB2-49F9-92A2-FFF3F1228BE4}"/>
    <dgm:cxn modelId="{38D2AF89-0C2D-AA44-98F6-820DFECC5679}" type="presOf" srcId="{75F1DF27-C58F-49D7-93FB-1061C935279B}" destId="{9364FE49-BE9F-8148-AF1F-290F3EDFD4DD}" srcOrd="0" destOrd="0" presId="urn:microsoft.com/office/officeart/2005/8/layout/hProcess4"/>
    <dgm:cxn modelId="{5B0B399B-EDD9-D643-9F70-7A97C1B26050}" type="presOf" srcId="{75F1DF27-C58F-49D7-93FB-1061C935279B}" destId="{6737A3B4-4C27-5D47-8F8C-FD4D0EE5C7E6}" srcOrd="1" destOrd="0" presId="urn:microsoft.com/office/officeart/2005/8/layout/hProcess4"/>
    <dgm:cxn modelId="{743DCBB2-CD51-E54F-8F39-188A287ADA3E}" type="presOf" srcId="{608AECCE-A861-40D5-90D6-38057B5DB687}" destId="{F5AC4312-3ACD-4E43-8F33-57AD84D82CE3}" srcOrd="0" destOrd="0" presId="urn:microsoft.com/office/officeart/2005/8/layout/hProcess4"/>
    <dgm:cxn modelId="{35E87DBD-3492-CE4B-8EF8-42AA6067F20E}" type="presOf" srcId="{7262099D-F288-4B1B-BE5B-3AD2EC55CF92}" destId="{67B3E61C-C1B3-6B45-AFBC-1195934975FE}" srcOrd="1" destOrd="1" presId="urn:microsoft.com/office/officeart/2005/8/layout/hProcess4"/>
    <dgm:cxn modelId="{CB7C41D7-852B-834B-9B31-4AC86B45ACB8}" type="presOf" srcId="{85C04BC6-5BB2-49F9-92A2-FFF3F1228BE4}" destId="{63986E57-49D1-2D4F-A0CA-F15E02882CB1}" srcOrd="0" destOrd="0" presId="urn:microsoft.com/office/officeart/2005/8/layout/hProcess4"/>
    <dgm:cxn modelId="{7E1F1AD8-8F3D-4E4C-AB43-EFCEAB6C6EB1}" srcId="{608AECCE-A861-40D5-90D6-38057B5DB687}" destId="{E917A0B9-49BD-4C26-B172-A65ADC4CDE25}" srcOrd="1" destOrd="0" parTransId="{517F368D-F5D4-43C1-91F2-3F0A23FC600A}" sibTransId="{D2FDF6A9-A287-47C4-9298-34DF86437F8F}"/>
    <dgm:cxn modelId="{6DC222F1-D642-B547-981C-3DCC81821763}" type="presOf" srcId="{6C3C2E97-ED29-45A3-9DCA-9AB82D005A59}" destId="{842DBE6A-55E8-FA4D-A85A-59D3555CC19D}" srcOrd="0" destOrd="0" presId="urn:microsoft.com/office/officeart/2005/8/layout/hProcess4"/>
    <dgm:cxn modelId="{0B5A9DF2-2EDA-0E4D-8AC1-3CCF74864347}" type="presOf" srcId="{D14F0A51-0EE5-47F8-8720-B29C28C8C032}" destId="{F5502E26-6D59-7C4D-B74B-0B6B09C0F0B9}" srcOrd="1" destOrd="0" presId="urn:microsoft.com/office/officeart/2005/8/layout/hProcess4"/>
    <dgm:cxn modelId="{658B98F3-DC7A-F744-812F-BB30789CFF4E}" type="presOf" srcId="{E917A0B9-49BD-4C26-B172-A65ADC4CDE25}" destId="{08CB3DD2-BEA8-CB45-BD88-2EBD5CF38482}" srcOrd="0" destOrd="0" presId="urn:microsoft.com/office/officeart/2005/8/layout/hProcess4"/>
    <dgm:cxn modelId="{FA3AE9E5-DBF8-A744-999D-2F3C1653DD3E}" type="presParOf" srcId="{F5AC4312-3ACD-4E43-8F33-57AD84D82CE3}" destId="{0A02EE49-C9AA-154A-B7EE-78C2B4CB618B}" srcOrd="0" destOrd="0" presId="urn:microsoft.com/office/officeart/2005/8/layout/hProcess4"/>
    <dgm:cxn modelId="{6013E114-4DEA-8149-8C27-39D1C6CBFFC8}" type="presParOf" srcId="{F5AC4312-3ACD-4E43-8F33-57AD84D82CE3}" destId="{A3267CE2-6B64-7948-8FCD-E7527382A28B}" srcOrd="1" destOrd="0" presId="urn:microsoft.com/office/officeart/2005/8/layout/hProcess4"/>
    <dgm:cxn modelId="{30E48B65-EDA4-A34D-9880-32FFAA9B7D3A}" type="presParOf" srcId="{F5AC4312-3ACD-4E43-8F33-57AD84D82CE3}" destId="{EACBEFC4-51DD-E444-A02E-DDF4A507FD82}" srcOrd="2" destOrd="0" presId="urn:microsoft.com/office/officeart/2005/8/layout/hProcess4"/>
    <dgm:cxn modelId="{4B2A7D87-5F3C-7C44-839A-4DB0BA071B48}" type="presParOf" srcId="{EACBEFC4-51DD-E444-A02E-DDF4A507FD82}" destId="{156CA741-7CE4-2A4D-8295-0666C7E84E09}" srcOrd="0" destOrd="0" presId="urn:microsoft.com/office/officeart/2005/8/layout/hProcess4"/>
    <dgm:cxn modelId="{F5D5BB01-1532-BB48-8484-5F0D9E3A2D82}" type="presParOf" srcId="{156CA741-7CE4-2A4D-8295-0666C7E84E09}" destId="{A40E697E-7DF2-6045-90DC-E4702792B64B}" srcOrd="0" destOrd="0" presId="urn:microsoft.com/office/officeart/2005/8/layout/hProcess4"/>
    <dgm:cxn modelId="{DF41A86C-FD2B-B047-B6EA-A448C6A1897C}" type="presParOf" srcId="{156CA741-7CE4-2A4D-8295-0666C7E84E09}" destId="{9364FE49-BE9F-8148-AF1F-290F3EDFD4DD}" srcOrd="1" destOrd="0" presId="urn:microsoft.com/office/officeart/2005/8/layout/hProcess4"/>
    <dgm:cxn modelId="{28ED58E0-C838-6D4F-AD56-87041EAE8595}" type="presParOf" srcId="{156CA741-7CE4-2A4D-8295-0666C7E84E09}" destId="{6737A3B4-4C27-5D47-8F8C-FD4D0EE5C7E6}" srcOrd="2" destOrd="0" presId="urn:microsoft.com/office/officeart/2005/8/layout/hProcess4"/>
    <dgm:cxn modelId="{9F3A4EC1-B174-5748-9740-CB2B8C376ACC}" type="presParOf" srcId="{156CA741-7CE4-2A4D-8295-0666C7E84E09}" destId="{0F011405-98E4-1741-909B-956423D30C83}" srcOrd="3" destOrd="0" presId="urn:microsoft.com/office/officeart/2005/8/layout/hProcess4"/>
    <dgm:cxn modelId="{5794E781-C7E4-F445-844A-AECB3C2E47BB}" type="presParOf" srcId="{156CA741-7CE4-2A4D-8295-0666C7E84E09}" destId="{E83E884C-0179-9D44-887A-4329D65E48FE}" srcOrd="4" destOrd="0" presId="urn:microsoft.com/office/officeart/2005/8/layout/hProcess4"/>
    <dgm:cxn modelId="{0BD9420C-63C4-1543-87B9-9D325599BF9A}" type="presParOf" srcId="{EACBEFC4-51DD-E444-A02E-DDF4A507FD82}" destId="{63986E57-49D1-2D4F-A0CA-F15E02882CB1}" srcOrd="1" destOrd="0" presId="urn:microsoft.com/office/officeart/2005/8/layout/hProcess4"/>
    <dgm:cxn modelId="{A9874EDE-08D7-8C42-8BB7-A025676BA512}" type="presParOf" srcId="{EACBEFC4-51DD-E444-A02E-DDF4A507FD82}" destId="{4C498848-1BA8-7F45-9438-C7EBFC60F9FC}" srcOrd="2" destOrd="0" presId="urn:microsoft.com/office/officeart/2005/8/layout/hProcess4"/>
    <dgm:cxn modelId="{484F35C6-7730-8D45-9B90-C3329529CEB0}" type="presParOf" srcId="{4C498848-1BA8-7F45-9438-C7EBFC60F9FC}" destId="{C2699693-6FFA-6A48-A247-BD9330C5A453}" srcOrd="0" destOrd="0" presId="urn:microsoft.com/office/officeart/2005/8/layout/hProcess4"/>
    <dgm:cxn modelId="{D8809C8B-5C7F-9F49-BAE5-CFB1DD253A15}" type="presParOf" srcId="{4C498848-1BA8-7F45-9438-C7EBFC60F9FC}" destId="{69BF0774-DADF-0C49-849A-EB9F3AFBE685}" srcOrd="1" destOrd="0" presId="urn:microsoft.com/office/officeart/2005/8/layout/hProcess4"/>
    <dgm:cxn modelId="{4A019288-39E2-F242-B4D2-16A571BE762A}" type="presParOf" srcId="{4C498848-1BA8-7F45-9438-C7EBFC60F9FC}" destId="{67B3E61C-C1B3-6B45-AFBC-1195934975FE}" srcOrd="2" destOrd="0" presId="urn:microsoft.com/office/officeart/2005/8/layout/hProcess4"/>
    <dgm:cxn modelId="{A1A8A349-D89E-2A44-89EB-5CCB70297DC8}" type="presParOf" srcId="{4C498848-1BA8-7F45-9438-C7EBFC60F9FC}" destId="{08CB3DD2-BEA8-CB45-BD88-2EBD5CF38482}" srcOrd="3" destOrd="0" presId="urn:microsoft.com/office/officeart/2005/8/layout/hProcess4"/>
    <dgm:cxn modelId="{FFD0FF73-8EF7-D94C-9278-DD4FABDD99EB}" type="presParOf" srcId="{4C498848-1BA8-7F45-9438-C7EBFC60F9FC}" destId="{1D12FA12-75FD-8644-BBCF-D9F90F35279B}" srcOrd="4" destOrd="0" presId="urn:microsoft.com/office/officeart/2005/8/layout/hProcess4"/>
    <dgm:cxn modelId="{B5EF8830-EE26-9947-B28C-DA843179782C}" type="presParOf" srcId="{EACBEFC4-51DD-E444-A02E-DDF4A507FD82}" destId="{D65C8F59-951E-754D-AC2A-0A8414F8C249}" srcOrd="3" destOrd="0" presId="urn:microsoft.com/office/officeart/2005/8/layout/hProcess4"/>
    <dgm:cxn modelId="{60A18A19-1A19-274A-AFB9-AC29F06381B0}" type="presParOf" srcId="{EACBEFC4-51DD-E444-A02E-DDF4A507FD82}" destId="{0AF33279-9B6C-C24E-94D0-103F316752BF}" srcOrd="4" destOrd="0" presId="urn:microsoft.com/office/officeart/2005/8/layout/hProcess4"/>
    <dgm:cxn modelId="{0FD76151-F218-B04E-A0B0-D479DEEE4D13}" type="presParOf" srcId="{0AF33279-9B6C-C24E-94D0-103F316752BF}" destId="{4CE65AAA-654B-234D-9C5D-5C4A07CE4E52}" srcOrd="0" destOrd="0" presId="urn:microsoft.com/office/officeart/2005/8/layout/hProcess4"/>
    <dgm:cxn modelId="{BCD2FA5D-D40C-764D-A5A1-DE20446A0909}" type="presParOf" srcId="{0AF33279-9B6C-C24E-94D0-103F316752BF}" destId="{1E13DBB5-507F-3C4C-A5F1-384A178B31D5}" srcOrd="1" destOrd="0" presId="urn:microsoft.com/office/officeart/2005/8/layout/hProcess4"/>
    <dgm:cxn modelId="{EC9A6293-AB82-E143-8CA5-ED045D9738A9}" type="presParOf" srcId="{0AF33279-9B6C-C24E-94D0-103F316752BF}" destId="{F5502E26-6D59-7C4D-B74B-0B6B09C0F0B9}" srcOrd="2" destOrd="0" presId="urn:microsoft.com/office/officeart/2005/8/layout/hProcess4"/>
    <dgm:cxn modelId="{A52283CA-84C5-0A4E-A050-1689A5638087}" type="presParOf" srcId="{0AF33279-9B6C-C24E-94D0-103F316752BF}" destId="{842DBE6A-55E8-FA4D-A85A-59D3555CC19D}" srcOrd="3" destOrd="0" presId="urn:microsoft.com/office/officeart/2005/8/layout/hProcess4"/>
    <dgm:cxn modelId="{5397FFE0-CD6F-E643-8620-D7F36D1FF89C}" type="presParOf" srcId="{0AF33279-9B6C-C24E-94D0-103F316752BF}" destId="{AC501983-3DD3-9947-83B6-61EDD91DFF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B715DC-D72C-4778-8FAC-B770FC2AB01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340ACEC8-46E4-4736-A561-63FE097E97E7}">
      <dgm:prSet/>
      <dgm:spPr/>
      <dgm:t>
        <a:bodyPr/>
        <a:lstStyle/>
        <a:p>
          <a:pPr rtl="0"/>
          <a:r>
            <a:rPr lang="es-CO" b="0" i="0" dirty="0"/>
            <a:t>Carlos Álvarez Moreno, MD. PhD</a:t>
          </a:r>
          <a:endParaRPr lang="es-CO" dirty="0"/>
        </a:p>
      </dgm:t>
    </dgm:pt>
    <dgm:pt modelId="{2B5B0E52-5EF4-40FB-81E6-481FAF1518BC}" type="parTrans" cxnId="{56DBE652-8184-4065-97FE-0398813A326C}">
      <dgm:prSet/>
      <dgm:spPr/>
      <dgm:t>
        <a:bodyPr/>
        <a:lstStyle/>
        <a:p>
          <a:endParaRPr lang="es-ES"/>
        </a:p>
      </dgm:t>
    </dgm:pt>
    <dgm:pt modelId="{B5EE283A-A5E9-4CB6-8057-9894F3DBE863}" type="sibTrans" cxnId="{56DBE652-8184-4065-97FE-0398813A326C}">
      <dgm:prSet/>
      <dgm:spPr/>
      <dgm:t>
        <a:bodyPr/>
        <a:lstStyle/>
        <a:p>
          <a:endParaRPr lang="es-ES"/>
        </a:p>
      </dgm:t>
    </dgm:pt>
    <dgm:pt modelId="{40CDBE24-7C6A-46F0-A20B-466D5B40C291}">
      <dgm:prSet/>
      <dgm:spPr/>
      <dgm:t>
        <a:bodyPr/>
        <a:lstStyle/>
        <a:p>
          <a:pPr rtl="0"/>
          <a:r>
            <a:rPr lang="es-CO" b="0" i="0"/>
            <a:t>Clara Galvis, MD. </a:t>
          </a:r>
          <a:endParaRPr lang="es-CO"/>
        </a:p>
      </dgm:t>
    </dgm:pt>
    <dgm:pt modelId="{BD5C018F-5360-4124-939D-4ABAF76C5C0A}" type="parTrans" cxnId="{D1EF0A65-2B1B-4D53-B050-588BD54A61EB}">
      <dgm:prSet/>
      <dgm:spPr/>
      <dgm:t>
        <a:bodyPr/>
        <a:lstStyle/>
        <a:p>
          <a:endParaRPr lang="es-ES"/>
        </a:p>
      </dgm:t>
    </dgm:pt>
    <dgm:pt modelId="{E20E4E79-712C-4494-AA04-47A3CA7CCE5A}" type="sibTrans" cxnId="{D1EF0A65-2B1B-4D53-B050-588BD54A61EB}">
      <dgm:prSet/>
      <dgm:spPr/>
      <dgm:t>
        <a:bodyPr/>
        <a:lstStyle/>
        <a:p>
          <a:endParaRPr lang="es-ES"/>
        </a:p>
      </dgm:t>
    </dgm:pt>
    <dgm:pt modelId="{D84F5554-0923-438B-8BE7-CCB2D3FB8B2D}">
      <dgm:prSet/>
      <dgm:spPr/>
      <dgm:t>
        <a:bodyPr/>
        <a:lstStyle/>
        <a:p>
          <a:pPr rtl="0"/>
          <a:r>
            <a:rPr lang="es-CO" b="0" i="0" dirty="0"/>
            <a:t>Iván Felipe </a:t>
          </a:r>
          <a:r>
            <a:rPr lang="es-CO" b="0" i="0" dirty="0" err="1"/>
            <a:t>Gutierrez</a:t>
          </a:r>
          <a:r>
            <a:rPr lang="es-CO" b="0" i="0" dirty="0"/>
            <a:t>, MD. </a:t>
          </a:r>
          <a:endParaRPr lang="es-CO" dirty="0"/>
        </a:p>
      </dgm:t>
    </dgm:pt>
    <dgm:pt modelId="{581A445A-31CD-4618-ADC1-C626F1C89047}" type="parTrans" cxnId="{F8992570-57CE-4488-B4F3-4D15B6196346}">
      <dgm:prSet/>
      <dgm:spPr/>
      <dgm:t>
        <a:bodyPr/>
        <a:lstStyle/>
        <a:p>
          <a:endParaRPr lang="es-ES"/>
        </a:p>
      </dgm:t>
    </dgm:pt>
    <dgm:pt modelId="{1494DB2F-C0BF-414C-8759-5143C8A6212A}" type="sibTrans" cxnId="{F8992570-57CE-4488-B4F3-4D15B6196346}">
      <dgm:prSet/>
      <dgm:spPr/>
      <dgm:t>
        <a:bodyPr/>
        <a:lstStyle/>
        <a:p>
          <a:endParaRPr lang="es-ES"/>
        </a:p>
      </dgm:t>
    </dgm:pt>
    <dgm:pt modelId="{BBB949A3-045D-4341-9A63-8A1E57B1B07F}">
      <dgm:prSet/>
      <dgm:spPr/>
      <dgm:t>
        <a:bodyPr/>
        <a:lstStyle/>
        <a:p>
          <a:pPr rtl="0"/>
          <a:r>
            <a:rPr lang="es-CO" b="0" i="0" dirty="0"/>
            <a:t>Mario Augusto Rojas, MD, MPH. </a:t>
          </a:r>
          <a:endParaRPr lang="es-CO" dirty="0"/>
        </a:p>
      </dgm:t>
    </dgm:pt>
    <dgm:pt modelId="{D4B387B0-24BA-480C-BD4B-D9EDECBC9DD2}" type="parTrans" cxnId="{5CEEE841-B10C-45AF-A660-E093F44D5777}">
      <dgm:prSet/>
      <dgm:spPr/>
      <dgm:t>
        <a:bodyPr/>
        <a:lstStyle/>
        <a:p>
          <a:endParaRPr lang="es-ES"/>
        </a:p>
      </dgm:t>
    </dgm:pt>
    <dgm:pt modelId="{084204EA-24E8-45E1-ADA7-38E8A6D98CBA}" type="sibTrans" cxnId="{5CEEE841-B10C-45AF-A660-E093F44D5777}">
      <dgm:prSet/>
      <dgm:spPr/>
      <dgm:t>
        <a:bodyPr/>
        <a:lstStyle/>
        <a:p>
          <a:endParaRPr lang="es-ES"/>
        </a:p>
      </dgm:t>
    </dgm:pt>
    <dgm:pt modelId="{25748246-6370-4D25-BCCA-E3D40E89334C}">
      <dgm:prSet/>
      <dgm:spPr/>
      <dgm:t>
        <a:bodyPr/>
        <a:lstStyle/>
        <a:p>
          <a:pPr rtl="0"/>
          <a:r>
            <a:rPr lang="es-CO" b="0" i="0" dirty="0"/>
            <a:t>Martha Báez, MD. </a:t>
          </a:r>
          <a:endParaRPr lang="es-CO" dirty="0"/>
        </a:p>
      </dgm:t>
    </dgm:pt>
    <dgm:pt modelId="{56DF80F2-69BC-4D8A-A5C5-32517CC7BA3C}" type="parTrans" cxnId="{09C4E1FE-2B3D-4C40-81B1-0DBA0453B9D7}">
      <dgm:prSet/>
      <dgm:spPr/>
      <dgm:t>
        <a:bodyPr/>
        <a:lstStyle/>
        <a:p>
          <a:endParaRPr lang="es-ES"/>
        </a:p>
      </dgm:t>
    </dgm:pt>
    <dgm:pt modelId="{87251E86-9906-4125-AEAB-2417A9A52886}" type="sibTrans" cxnId="{09C4E1FE-2B3D-4C40-81B1-0DBA0453B9D7}">
      <dgm:prSet/>
      <dgm:spPr/>
      <dgm:t>
        <a:bodyPr/>
        <a:lstStyle/>
        <a:p>
          <a:endParaRPr lang="es-ES"/>
        </a:p>
      </dgm:t>
    </dgm:pt>
    <dgm:pt modelId="{DE6BFC38-1C44-47F9-9BA2-6884BDA7673F}">
      <dgm:prSet/>
      <dgm:spPr/>
      <dgm:t>
        <a:bodyPr/>
        <a:lstStyle/>
        <a:p>
          <a:pPr rtl="0"/>
          <a:r>
            <a:rPr lang="es-CO" b="0" i="0"/>
            <a:t>Pablo Vasquez Hoyos, MD, MSc. </a:t>
          </a:r>
          <a:endParaRPr lang="es-CO"/>
        </a:p>
      </dgm:t>
    </dgm:pt>
    <dgm:pt modelId="{B795B7FF-6F12-4676-9A99-0A4F29C65042}" type="parTrans" cxnId="{E7FCDC01-1D8E-40B3-8F94-A237AD65BCC5}">
      <dgm:prSet/>
      <dgm:spPr/>
      <dgm:t>
        <a:bodyPr/>
        <a:lstStyle/>
        <a:p>
          <a:endParaRPr lang="es-ES"/>
        </a:p>
      </dgm:t>
    </dgm:pt>
    <dgm:pt modelId="{4D59C8DE-ABAB-41AC-92BB-39CBE4835006}" type="sibTrans" cxnId="{E7FCDC01-1D8E-40B3-8F94-A237AD65BCC5}">
      <dgm:prSet/>
      <dgm:spPr/>
      <dgm:t>
        <a:bodyPr/>
        <a:lstStyle/>
        <a:p>
          <a:endParaRPr lang="es-ES"/>
        </a:p>
      </dgm:t>
    </dgm:pt>
    <dgm:pt modelId="{18665C92-B999-4A2A-9356-D22B33660B10}">
      <dgm:prSet/>
      <dgm:spPr/>
      <dgm:t>
        <a:bodyPr/>
        <a:lstStyle/>
        <a:p>
          <a:pPr rtl="0"/>
          <a:r>
            <a:rPr lang="es-CO" b="0" i="0"/>
            <a:t>Sandra Beltran, MD. </a:t>
          </a:r>
          <a:endParaRPr lang="es-CO"/>
        </a:p>
      </dgm:t>
    </dgm:pt>
    <dgm:pt modelId="{FD2485AE-37B6-4AE1-91C4-5453B535C1DD}" type="parTrans" cxnId="{76D916C9-197E-4A97-85E3-8A38B2899402}">
      <dgm:prSet/>
      <dgm:spPr/>
      <dgm:t>
        <a:bodyPr/>
        <a:lstStyle/>
        <a:p>
          <a:endParaRPr lang="es-ES"/>
        </a:p>
      </dgm:t>
    </dgm:pt>
    <dgm:pt modelId="{C29E4EA3-71F6-46C7-9FB2-DEA643AD479C}" type="sibTrans" cxnId="{76D916C9-197E-4A97-85E3-8A38B2899402}">
      <dgm:prSet/>
      <dgm:spPr/>
      <dgm:t>
        <a:bodyPr/>
        <a:lstStyle/>
        <a:p>
          <a:endParaRPr lang="es-ES"/>
        </a:p>
      </dgm:t>
    </dgm:pt>
    <dgm:pt modelId="{9194CB8F-917F-42B2-A3B9-D3659BD19282}">
      <dgm:prSet/>
      <dgm:spPr/>
      <dgm:t>
        <a:bodyPr/>
        <a:lstStyle/>
        <a:p>
          <a:pPr rtl="0"/>
          <a:r>
            <a:rPr lang="es-CO" b="0" i="0" dirty="0"/>
            <a:t>Camilo Andrés Cristancho, MD, </a:t>
          </a:r>
          <a:endParaRPr lang="es-CO" dirty="0"/>
        </a:p>
      </dgm:t>
    </dgm:pt>
    <dgm:pt modelId="{1A109B9A-B0FD-484B-8CF0-556698E311FD}" type="parTrans" cxnId="{C99A2D2E-D6B3-4DE8-BF3B-2F8E264742F7}">
      <dgm:prSet/>
      <dgm:spPr/>
      <dgm:t>
        <a:bodyPr/>
        <a:lstStyle/>
        <a:p>
          <a:endParaRPr lang="es-ES"/>
        </a:p>
      </dgm:t>
    </dgm:pt>
    <dgm:pt modelId="{DF9AE066-711C-4B45-9CCB-775F7E2D926D}" type="sibTrans" cxnId="{C99A2D2E-D6B3-4DE8-BF3B-2F8E264742F7}">
      <dgm:prSet/>
      <dgm:spPr/>
      <dgm:t>
        <a:bodyPr/>
        <a:lstStyle/>
        <a:p>
          <a:endParaRPr lang="es-ES"/>
        </a:p>
      </dgm:t>
    </dgm:pt>
    <dgm:pt modelId="{4940D6E7-C860-4260-9C8D-034DFCEC2AEA}">
      <dgm:prSet/>
      <dgm:spPr/>
      <dgm:t>
        <a:bodyPr/>
        <a:lstStyle/>
        <a:p>
          <a:pPr rtl="0"/>
          <a:r>
            <a:rPr lang="es-CO" b="0" i="0"/>
            <a:t>Daniela Duarte Montero  </a:t>
          </a:r>
          <a:endParaRPr lang="es-CO"/>
        </a:p>
      </dgm:t>
    </dgm:pt>
    <dgm:pt modelId="{4DD46420-3CDF-4100-825D-D93C6E8B82CF}" type="parTrans" cxnId="{2EF37880-3B50-46D9-ACC4-7C142FE9F60E}">
      <dgm:prSet/>
      <dgm:spPr/>
      <dgm:t>
        <a:bodyPr/>
        <a:lstStyle/>
        <a:p>
          <a:endParaRPr lang="es-ES"/>
        </a:p>
      </dgm:t>
    </dgm:pt>
    <dgm:pt modelId="{1104F9D6-FC49-4260-AD4F-486B1487AE78}" type="sibTrans" cxnId="{2EF37880-3B50-46D9-ACC4-7C142FE9F60E}">
      <dgm:prSet/>
      <dgm:spPr/>
      <dgm:t>
        <a:bodyPr/>
        <a:lstStyle/>
        <a:p>
          <a:endParaRPr lang="es-ES"/>
        </a:p>
      </dgm:t>
    </dgm:pt>
    <dgm:pt modelId="{8B3EA419-33DA-4F6F-A63B-927CC592E57C}">
      <dgm:prSet/>
      <dgm:spPr/>
      <dgm:t>
        <a:bodyPr/>
        <a:lstStyle/>
        <a:p>
          <a:pPr rtl="0"/>
          <a:r>
            <a:rPr lang="es-CO" b="0" i="0" dirty="0"/>
            <a:t>Luis Miguel Navarro.</a:t>
          </a:r>
          <a:endParaRPr lang="es-CO" dirty="0"/>
        </a:p>
      </dgm:t>
    </dgm:pt>
    <dgm:pt modelId="{B3E338E4-5653-4DBA-8DBC-93CA86077313}" type="parTrans" cxnId="{928BD784-BB5F-4586-BB89-60EECEECB031}">
      <dgm:prSet/>
      <dgm:spPr/>
      <dgm:t>
        <a:bodyPr/>
        <a:lstStyle/>
        <a:p>
          <a:endParaRPr lang="es-ES"/>
        </a:p>
      </dgm:t>
    </dgm:pt>
    <dgm:pt modelId="{36471B10-5FE2-41E6-A071-2D52C3466414}" type="sibTrans" cxnId="{928BD784-BB5F-4586-BB89-60EECEECB031}">
      <dgm:prSet/>
      <dgm:spPr/>
      <dgm:t>
        <a:bodyPr/>
        <a:lstStyle/>
        <a:p>
          <a:endParaRPr lang="es-ES"/>
        </a:p>
      </dgm:t>
    </dgm:pt>
    <dgm:pt modelId="{3C8EC0C9-8776-4B9D-BB9F-A1F0F1CA3746}">
      <dgm:prSet/>
      <dgm:spPr/>
      <dgm:t>
        <a:bodyPr/>
        <a:lstStyle/>
        <a:p>
          <a:pPr rtl="0"/>
          <a:r>
            <a:rPr lang="es-CO" b="0" i="0"/>
            <a:t>Oscar </a:t>
          </a:r>
          <a:r>
            <a:rPr lang="es-CO" b="0" i="0" dirty="0"/>
            <a:t>Ovalle, MD. </a:t>
          </a:r>
          <a:endParaRPr lang="es-CO" dirty="0"/>
        </a:p>
      </dgm:t>
    </dgm:pt>
    <dgm:pt modelId="{990F168E-AED9-4E28-805C-B85A7F3151E1}" type="parTrans" cxnId="{A0B95E49-67A0-4D0A-84D0-FB725ACC21B3}">
      <dgm:prSet/>
      <dgm:spPr/>
      <dgm:t>
        <a:bodyPr/>
        <a:lstStyle/>
        <a:p>
          <a:endParaRPr lang="es-ES"/>
        </a:p>
      </dgm:t>
    </dgm:pt>
    <dgm:pt modelId="{DF91A771-B22C-4BD6-AEEB-9F6AC9028D87}" type="sibTrans" cxnId="{A0B95E49-67A0-4D0A-84D0-FB725ACC21B3}">
      <dgm:prSet/>
      <dgm:spPr/>
      <dgm:t>
        <a:bodyPr/>
        <a:lstStyle/>
        <a:p>
          <a:endParaRPr lang="es-ES"/>
        </a:p>
      </dgm:t>
    </dgm:pt>
    <dgm:pt modelId="{65F727A8-9339-4075-8B73-9ADB1EA50CBD}">
      <dgm:prSet/>
      <dgm:spPr/>
      <dgm:t>
        <a:bodyPr/>
        <a:lstStyle/>
        <a:p>
          <a:pPr rtl="0"/>
          <a:r>
            <a:rPr lang="es-ES" dirty="0"/>
            <a:t>María lucía Mesa Rubio MD </a:t>
          </a:r>
          <a:r>
            <a:rPr lang="es-ES" dirty="0" err="1"/>
            <a:t>MsC</a:t>
          </a:r>
          <a:endParaRPr lang="es-CO" dirty="0"/>
        </a:p>
      </dgm:t>
    </dgm:pt>
    <dgm:pt modelId="{76766A80-CB24-4787-8225-4BAE913C773E}" type="parTrans" cxnId="{661AC1A8-028E-4E16-A252-76A03D93F8E3}">
      <dgm:prSet/>
      <dgm:spPr/>
      <dgm:t>
        <a:bodyPr/>
        <a:lstStyle/>
        <a:p>
          <a:endParaRPr lang="es-CO"/>
        </a:p>
      </dgm:t>
    </dgm:pt>
    <dgm:pt modelId="{7729A455-3A0E-4C0D-9CCB-CF3FB2A95410}" type="sibTrans" cxnId="{661AC1A8-028E-4E16-A252-76A03D93F8E3}">
      <dgm:prSet/>
      <dgm:spPr/>
      <dgm:t>
        <a:bodyPr/>
        <a:lstStyle/>
        <a:p>
          <a:endParaRPr lang="es-CO"/>
        </a:p>
      </dgm:t>
    </dgm:pt>
    <dgm:pt modelId="{1AC7BA91-14F7-4DBE-B91E-E62DD8B91D9A}">
      <dgm:prSet/>
      <dgm:spPr/>
      <dgm:t>
        <a:bodyPr/>
        <a:lstStyle/>
        <a:p>
          <a:pPr rtl="0"/>
          <a:r>
            <a:rPr lang="es-ES" dirty="0"/>
            <a:t>Andrea Ramírez MD PhD</a:t>
          </a:r>
          <a:endParaRPr lang="es-CO" dirty="0"/>
        </a:p>
      </dgm:t>
    </dgm:pt>
    <dgm:pt modelId="{095B286D-62CC-4FB9-BF8C-45BA6F9B0B1D}" type="parTrans" cxnId="{428A7920-0C9B-416A-A4BE-03EF3DCFFCD1}">
      <dgm:prSet/>
      <dgm:spPr/>
      <dgm:t>
        <a:bodyPr/>
        <a:lstStyle/>
        <a:p>
          <a:endParaRPr lang="es-CO"/>
        </a:p>
      </dgm:t>
    </dgm:pt>
    <dgm:pt modelId="{2E3199B0-D030-4A7F-896B-1EF1E7FCF1A5}" type="sibTrans" cxnId="{428A7920-0C9B-416A-A4BE-03EF3DCFFCD1}">
      <dgm:prSet/>
      <dgm:spPr/>
      <dgm:t>
        <a:bodyPr/>
        <a:lstStyle/>
        <a:p>
          <a:endParaRPr lang="es-CO"/>
        </a:p>
      </dgm:t>
    </dgm:pt>
    <dgm:pt modelId="{EDE72425-C1F0-45DC-A72C-52AF2B93EDF4}" type="pres">
      <dgm:prSet presAssocID="{2EB715DC-D72C-4778-8FAC-B770FC2AB014}" presName="linear" presStyleCnt="0">
        <dgm:presLayoutVars>
          <dgm:animLvl val="lvl"/>
          <dgm:resizeHandles val="exact"/>
        </dgm:presLayoutVars>
      </dgm:prSet>
      <dgm:spPr/>
    </dgm:pt>
    <dgm:pt modelId="{11300189-E0F5-459E-88DC-DC9FC67BECDE}" type="pres">
      <dgm:prSet presAssocID="{340ACEC8-46E4-4736-A561-63FE097E97E7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3C01C6E3-9F23-4623-B08E-455FFAE2512D}" type="pres">
      <dgm:prSet presAssocID="{B5EE283A-A5E9-4CB6-8057-9894F3DBE863}" presName="spacer" presStyleCnt="0"/>
      <dgm:spPr/>
    </dgm:pt>
    <dgm:pt modelId="{C52BE035-C3A5-4D9B-8C0B-6BA89A873BC9}" type="pres">
      <dgm:prSet presAssocID="{65F727A8-9339-4075-8B73-9ADB1EA50CBD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1F029E6B-FC7B-4B2B-AC00-1B9995DC3DF6}" type="pres">
      <dgm:prSet presAssocID="{7729A455-3A0E-4C0D-9CCB-CF3FB2A95410}" presName="spacer" presStyleCnt="0"/>
      <dgm:spPr/>
    </dgm:pt>
    <dgm:pt modelId="{E093523E-94D2-4AB1-8C8F-7C49F0900ED9}" type="pres">
      <dgm:prSet presAssocID="{1AC7BA91-14F7-4DBE-B91E-E62DD8B91D9A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9C60E05D-836E-4DC4-B2AB-281248D4B378}" type="pres">
      <dgm:prSet presAssocID="{2E3199B0-D030-4A7F-896B-1EF1E7FCF1A5}" presName="spacer" presStyleCnt="0"/>
      <dgm:spPr/>
    </dgm:pt>
    <dgm:pt modelId="{6E0C76EB-83A8-407E-B943-BA60CE90F289}" type="pres">
      <dgm:prSet presAssocID="{40CDBE24-7C6A-46F0-A20B-466D5B40C291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11C09918-E3EB-4832-ABAF-664801F4DB8A}" type="pres">
      <dgm:prSet presAssocID="{E20E4E79-712C-4494-AA04-47A3CA7CCE5A}" presName="spacer" presStyleCnt="0"/>
      <dgm:spPr/>
    </dgm:pt>
    <dgm:pt modelId="{29BF0038-77FC-45B0-B703-8466D232FBDC}" type="pres">
      <dgm:prSet presAssocID="{D84F5554-0923-438B-8BE7-CCB2D3FB8B2D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FCDB5DE1-BD59-439F-A9BB-E5D91BCCDC25}" type="pres">
      <dgm:prSet presAssocID="{1494DB2F-C0BF-414C-8759-5143C8A6212A}" presName="spacer" presStyleCnt="0"/>
      <dgm:spPr/>
    </dgm:pt>
    <dgm:pt modelId="{DBFA5C61-05F9-4894-AFB9-64FB44AA5067}" type="pres">
      <dgm:prSet presAssocID="{BBB949A3-045D-4341-9A63-8A1E57B1B07F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3C22C490-C22F-42ED-BDCA-0F223666C66C}" type="pres">
      <dgm:prSet presAssocID="{084204EA-24E8-45E1-ADA7-38E8A6D98CBA}" presName="spacer" presStyleCnt="0"/>
      <dgm:spPr/>
    </dgm:pt>
    <dgm:pt modelId="{FABDEC7C-17D6-4A23-9605-921D9DBD7A86}" type="pres">
      <dgm:prSet presAssocID="{25748246-6370-4D25-BCCA-E3D40E89334C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83E80CAB-9018-44DF-8024-6BD1E6D91BEF}" type="pres">
      <dgm:prSet presAssocID="{87251E86-9906-4125-AEAB-2417A9A52886}" presName="spacer" presStyleCnt="0"/>
      <dgm:spPr/>
    </dgm:pt>
    <dgm:pt modelId="{F9B645DA-2E3D-4ECB-942C-FF02F303E7DC}" type="pres">
      <dgm:prSet presAssocID="{3C8EC0C9-8776-4B9D-BB9F-A1F0F1CA3746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70D00F17-A3D5-420C-9203-6F137E983C03}" type="pres">
      <dgm:prSet presAssocID="{DF91A771-B22C-4BD6-AEEB-9F6AC9028D87}" presName="spacer" presStyleCnt="0"/>
      <dgm:spPr/>
    </dgm:pt>
    <dgm:pt modelId="{58E8A889-60D9-4CE2-AF45-CB62F9814C37}" type="pres">
      <dgm:prSet presAssocID="{DE6BFC38-1C44-47F9-9BA2-6884BDA7673F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BD25938C-91BE-479E-BAA5-22A697541D58}" type="pres">
      <dgm:prSet presAssocID="{4D59C8DE-ABAB-41AC-92BB-39CBE4835006}" presName="spacer" presStyleCnt="0"/>
      <dgm:spPr/>
    </dgm:pt>
    <dgm:pt modelId="{56BCE570-0A0A-4B09-99C1-94A5889860E5}" type="pres">
      <dgm:prSet presAssocID="{18665C92-B999-4A2A-9356-D22B33660B10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EBB906A7-2BA8-4599-906E-E651986FD8DE}" type="pres">
      <dgm:prSet presAssocID="{C29E4EA3-71F6-46C7-9FB2-DEA643AD479C}" presName="spacer" presStyleCnt="0"/>
      <dgm:spPr/>
    </dgm:pt>
    <dgm:pt modelId="{9B98031A-BCD7-4821-BED1-831784E3D43F}" type="pres">
      <dgm:prSet presAssocID="{9194CB8F-917F-42B2-A3B9-D3659BD19282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13B1E011-970C-42BA-A6E6-0BE660F9EE1E}" type="pres">
      <dgm:prSet presAssocID="{DF9AE066-711C-4B45-9CCB-775F7E2D926D}" presName="spacer" presStyleCnt="0"/>
      <dgm:spPr/>
    </dgm:pt>
    <dgm:pt modelId="{66EFD325-6071-4A2F-A81A-B49903E3E723}" type="pres">
      <dgm:prSet presAssocID="{4940D6E7-C860-4260-9C8D-034DFCEC2AEA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28099D01-1D1F-448C-B53D-EA3005A45761}" type="pres">
      <dgm:prSet presAssocID="{1104F9D6-FC49-4260-AD4F-486B1487AE78}" presName="spacer" presStyleCnt="0"/>
      <dgm:spPr/>
    </dgm:pt>
    <dgm:pt modelId="{688F204D-BDCB-4B52-AD8B-195064DDF3F8}" type="pres">
      <dgm:prSet presAssocID="{8B3EA419-33DA-4F6F-A63B-927CC592E57C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E7FCDC01-1D8E-40B3-8F94-A237AD65BCC5}" srcId="{2EB715DC-D72C-4778-8FAC-B770FC2AB014}" destId="{DE6BFC38-1C44-47F9-9BA2-6884BDA7673F}" srcOrd="8" destOrd="0" parTransId="{B795B7FF-6F12-4676-9A99-0A4F29C65042}" sibTransId="{4D59C8DE-ABAB-41AC-92BB-39CBE4835006}"/>
    <dgm:cxn modelId="{F226BB03-ECF1-4483-8644-A491B95DDF13}" type="presOf" srcId="{8B3EA419-33DA-4F6F-A63B-927CC592E57C}" destId="{688F204D-BDCB-4B52-AD8B-195064DDF3F8}" srcOrd="0" destOrd="0" presId="urn:microsoft.com/office/officeart/2005/8/layout/vList2"/>
    <dgm:cxn modelId="{428A7920-0C9B-416A-A4BE-03EF3DCFFCD1}" srcId="{2EB715DC-D72C-4778-8FAC-B770FC2AB014}" destId="{1AC7BA91-14F7-4DBE-B91E-E62DD8B91D9A}" srcOrd="2" destOrd="0" parTransId="{095B286D-62CC-4FB9-BF8C-45BA6F9B0B1D}" sibTransId="{2E3199B0-D030-4A7F-896B-1EF1E7FCF1A5}"/>
    <dgm:cxn modelId="{C99A2D2E-D6B3-4DE8-BF3B-2F8E264742F7}" srcId="{2EB715DC-D72C-4778-8FAC-B770FC2AB014}" destId="{9194CB8F-917F-42B2-A3B9-D3659BD19282}" srcOrd="10" destOrd="0" parTransId="{1A109B9A-B0FD-484B-8CF0-556698E311FD}" sibTransId="{DF9AE066-711C-4B45-9CCB-775F7E2D926D}"/>
    <dgm:cxn modelId="{C2D28961-1C7B-415E-9459-478043B96A13}" type="presOf" srcId="{DE6BFC38-1C44-47F9-9BA2-6884BDA7673F}" destId="{58E8A889-60D9-4CE2-AF45-CB62F9814C37}" srcOrd="0" destOrd="0" presId="urn:microsoft.com/office/officeart/2005/8/layout/vList2"/>
    <dgm:cxn modelId="{5CEEE841-B10C-45AF-A660-E093F44D5777}" srcId="{2EB715DC-D72C-4778-8FAC-B770FC2AB014}" destId="{BBB949A3-045D-4341-9A63-8A1E57B1B07F}" srcOrd="5" destOrd="0" parTransId="{D4B387B0-24BA-480C-BD4B-D9EDECBC9DD2}" sibTransId="{084204EA-24E8-45E1-ADA7-38E8A6D98CBA}"/>
    <dgm:cxn modelId="{D1EF0A65-2B1B-4D53-B050-588BD54A61EB}" srcId="{2EB715DC-D72C-4778-8FAC-B770FC2AB014}" destId="{40CDBE24-7C6A-46F0-A20B-466D5B40C291}" srcOrd="3" destOrd="0" parTransId="{BD5C018F-5360-4124-939D-4ABAF76C5C0A}" sibTransId="{E20E4E79-712C-4494-AA04-47A3CA7CCE5A}"/>
    <dgm:cxn modelId="{A0B95E49-67A0-4D0A-84D0-FB725ACC21B3}" srcId="{2EB715DC-D72C-4778-8FAC-B770FC2AB014}" destId="{3C8EC0C9-8776-4B9D-BB9F-A1F0F1CA3746}" srcOrd="7" destOrd="0" parTransId="{990F168E-AED9-4E28-805C-B85A7F3151E1}" sibTransId="{DF91A771-B22C-4BD6-AEEB-9F6AC9028D87}"/>
    <dgm:cxn modelId="{CBAF8169-901A-4D39-AEBF-DDED7F38FDD6}" type="presOf" srcId="{D84F5554-0923-438B-8BE7-CCB2D3FB8B2D}" destId="{29BF0038-77FC-45B0-B703-8466D232FBDC}" srcOrd="0" destOrd="0" presId="urn:microsoft.com/office/officeart/2005/8/layout/vList2"/>
    <dgm:cxn modelId="{F8992570-57CE-4488-B4F3-4D15B6196346}" srcId="{2EB715DC-D72C-4778-8FAC-B770FC2AB014}" destId="{D84F5554-0923-438B-8BE7-CCB2D3FB8B2D}" srcOrd="4" destOrd="0" parTransId="{581A445A-31CD-4618-ADC1-C626F1C89047}" sibTransId="{1494DB2F-C0BF-414C-8759-5143C8A6212A}"/>
    <dgm:cxn modelId="{E2354872-D23B-4DD7-A5C6-8875CDEC4D87}" type="presOf" srcId="{65F727A8-9339-4075-8B73-9ADB1EA50CBD}" destId="{C52BE035-C3A5-4D9B-8C0B-6BA89A873BC9}" srcOrd="0" destOrd="0" presId="urn:microsoft.com/office/officeart/2005/8/layout/vList2"/>
    <dgm:cxn modelId="{56DBE652-8184-4065-97FE-0398813A326C}" srcId="{2EB715DC-D72C-4778-8FAC-B770FC2AB014}" destId="{340ACEC8-46E4-4736-A561-63FE097E97E7}" srcOrd="0" destOrd="0" parTransId="{2B5B0E52-5EF4-40FB-81E6-481FAF1518BC}" sibTransId="{B5EE283A-A5E9-4CB6-8057-9894F3DBE863}"/>
    <dgm:cxn modelId="{174D6D53-1D3D-475A-90E9-A336FE96F443}" type="presOf" srcId="{9194CB8F-917F-42B2-A3B9-D3659BD19282}" destId="{9B98031A-BCD7-4821-BED1-831784E3D43F}" srcOrd="0" destOrd="0" presId="urn:microsoft.com/office/officeart/2005/8/layout/vList2"/>
    <dgm:cxn modelId="{6523687F-3701-4FB9-A47C-751DEAA20289}" type="presOf" srcId="{25748246-6370-4D25-BCCA-E3D40E89334C}" destId="{FABDEC7C-17D6-4A23-9605-921D9DBD7A86}" srcOrd="0" destOrd="0" presId="urn:microsoft.com/office/officeart/2005/8/layout/vList2"/>
    <dgm:cxn modelId="{2EF37880-3B50-46D9-ACC4-7C142FE9F60E}" srcId="{2EB715DC-D72C-4778-8FAC-B770FC2AB014}" destId="{4940D6E7-C860-4260-9C8D-034DFCEC2AEA}" srcOrd="11" destOrd="0" parTransId="{4DD46420-3CDF-4100-825D-D93C6E8B82CF}" sibTransId="{1104F9D6-FC49-4260-AD4F-486B1487AE78}"/>
    <dgm:cxn modelId="{928BD784-BB5F-4586-BB89-60EECEECB031}" srcId="{2EB715DC-D72C-4778-8FAC-B770FC2AB014}" destId="{8B3EA419-33DA-4F6F-A63B-927CC592E57C}" srcOrd="12" destOrd="0" parTransId="{B3E338E4-5653-4DBA-8DBC-93CA86077313}" sibTransId="{36471B10-5FE2-41E6-A071-2D52C3466414}"/>
    <dgm:cxn modelId="{5B5B7295-F4AD-45B9-89ED-4E84F6C417E8}" type="presOf" srcId="{4940D6E7-C860-4260-9C8D-034DFCEC2AEA}" destId="{66EFD325-6071-4A2F-A81A-B49903E3E723}" srcOrd="0" destOrd="0" presId="urn:microsoft.com/office/officeart/2005/8/layout/vList2"/>
    <dgm:cxn modelId="{661AC1A8-028E-4E16-A252-76A03D93F8E3}" srcId="{2EB715DC-D72C-4778-8FAC-B770FC2AB014}" destId="{65F727A8-9339-4075-8B73-9ADB1EA50CBD}" srcOrd="1" destOrd="0" parTransId="{76766A80-CB24-4787-8225-4BAE913C773E}" sibTransId="{7729A455-3A0E-4C0D-9CCB-CF3FB2A95410}"/>
    <dgm:cxn modelId="{A596DBA9-3ABA-4266-8559-442E610656F8}" type="presOf" srcId="{2EB715DC-D72C-4778-8FAC-B770FC2AB014}" destId="{EDE72425-C1F0-45DC-A72C-52AF2B93EDF4}" srcOrd="0" destOrd="0" presId="urn:microsoft.com/office/officeart/2005/8/layout/vList2"/>
    <dgm:cxn modelId="{EC7AE8B3-22E5-448A-B083-BBA895703F5C}" type="presOf" srcId="{340ACEC8-46E4-4736-A561-63FE097E97E7}" destId="{11300189-E0F5-459E-88DC-DC9FC67BECDE}" srcOrd="0" destOrd="0" presId="urn:microsoft.com/office/officeart/2005/8/layout/vList2"/>
    <dgm:cxn modelId="{C0D8D5BD-805C-40F1-9BD3-1E0B7A4AA1E9}" type="presOf" srcId="{3C8EC0C9-8776-4B9D-BB9F-A1F0F1CA3746}" destId="{F9B645DA-2E3D-4ECB-942C-FF02F303E7DC}" srcOrd="0" destOrd="0" presId="urn:microsoft.com/office/officeart/2005/8/layout/vList2"/>
    <dgm:cxn modelId="{C77FCDBE-C070-4D43-B9AD-499F77996EA0}" type="presOf" srcId="{BBB949A3-045D-4341-9A63-8A1E57B1B07F}" destId="{DBFA5C61-05F9-4894-AFB9-64FB44AA5067}" srcOrd="0" destOrd="0" presId="urn:microsoft.com/office/officeart/2005/8/layout/vList2"/>
    <dgm:cxn modelId="{76D916C9-197E-4A97-85E3-8A38B2899402}" srcId="{2EB715DC-D72C-4778-8FAC-B770FC2AB014}" destId="{18665C92-B999-4A2A-9356-D22B33660B10}" srcOrd="9" destOrd="0" parTransId="{FD2485AE-37B6-4AE1-91C4-5453B535C1DD}" sibTransId="{C29E4EA3-71F6-46C7-9FB2-DEA643AD479C}"/>
    <dgm:cxn modelId="{704F7ECA-B4D6-40DE-8B9D-D8DFC05280C9}" type="presOf" srcId="{40CDBE24-7C6A-46F0-A20B-466D5B40C291}" destId="{6E0C76EB-83A8-407E-B943-BA60CE90F289}" srcOrd="0" destOrd="0" presId="urn:microsoft.com/office/officeart/2005/8/layout/vList2"/>
    <dgm:cxn modelId="{C6FD18D1-3242-42B9-B809-C4E9BAC04EF4}" type="presOf" srcId="{1AC7BA91-14F7-4DBE-B91E-E62DD8B91D9A}" destId="{E093523E-94D2-4AB1-8C8F-7C49F0900ED9}" srcOrd="0" destOrd="0" presId="urn:microsoft.com/office/officeart/2005/8/layout/vList2"/>
    <dgm:cxn modelId="{5C51E4EF-E6AC-4CA0-AC02-509491C10CE3}" type="presOf" srcId="{18665C92-B999-4A2A-9356-D22B33660B10}" destId="{56BCE570-0A0A-4B09-99C1-94A5889860E5}" srcOrd="0" destOrd="0" presId="urn:microsoft.com/office/officeart/2005/8/layout/vList2"/>
    <dgm:cxn modelId="{09C4E1FE-2B3D-4C40-81B1-0DBA0453B9D7}" srcId="{2EB715DC-D72C-4778-8FAC-B770FC2AB014}" destId="{25748246-6370-4D25-BCCA-E3D40E89334C}" srcOrd="6" destOrd="0" parTransId="{56DF80F2-69BC-4D8A-A5C5-32517CC7BA3C}" sibTransId="{87251E86-9906-4125-AEAB-2417A9A52886}"/>
    <dgm:cxn modelId="{CDD67D09-8F1A-4606-B31D-084506C23959}" type="presParOf" srcId="{EDE72425-C1F0-45DC-A72C-52AF2B93EDF4}" destId="{11300189-E0F5-459E-88DC-DC9FC67BECDE}" srcOrd="0" destOrd="0" presId="urn:microsoft.com/office/officeart/2005/8/layout/vList2"/>
    <dgm:cxn modelId="{E04E96F7-4867-4809-9DD5-C3A7FFC06238}" type="presParOf" srcId="{EDE72425-C1F0-45DC-A72C-52AF2B93EDF4}" destId="{3C01C6E3-9F23-4623-B08E-455FFAE2512D}" srcOrd="1" destOrd="0" presId="urn:microsoft.com/office/officeart/2005/8/layout/vList2"/>
    <dgm:cxn modelId="{340CC224-C936-4B06-B6A6-6F25165FD712}" type="presParOf" srcId="{EDE72425-C1F0-45DC-A72C-52AF2B93EDF4}" destId="{C52BE035-C3A5-4D9B-8C0B-6BA89A873BC9}" srcOrd="2" destOrd="0" presId="urn:microsoft.com/office/officeart/2005/8/layout/vList2"/>
    <dgm:cxn modelId="{939BE0AC-DF1A-45E8-BDEA-53E5FED0AC1C}" type="presParOf" srcId="{EDE72425-C1F0-45DC-A72C-52AF2B93EDF4}" destId="{1F029E6B-FC7B-4B2B-AC00-1B9995DC3DF6}" srcOrd="3" destOrd="0" presId="urn:microsoft.com/office/officeart/2005/8/layout/vList2"/>
    <dgm:cxn modelId="{3356EE23-FB10-4157-AF54-1FF1F8950BF9}" type="presParOf" srcId="{EDE72425-C1F0-45DC-A72C-52AF2B93EDF4}" destId="{E093523E-94D2-4AB1-8C8F-7C49F0900ED9}" srcOrd="4" destOrd="0" presId="urn:microsoft.com/office/officeart/2005/8/layout/vList2"/>
    <dgm:cxn modelId="{8AF24D2C-1D72-4DDF-A5D4-03DFAF7640EA}" type="presParOf" srcId="{EDE72425-C1F0-45DC-A72C-52AF2B93EDF4}" destId="{9C60E05D-836E-4DC4-B2AB-281248D4B378}" srcOrd="5" destOrd="0" presId="urn:microsoft.com/office/officeart/2005/8/layout/vList2"/>
    <dgm:cxn modelId="{CB583976-9486-4906-8873-76795D691904}" type="presParOf" srcId="{EDE72425-C1F0-45DC-A72C-52AF2B93EDF4}" destId="{6E0C76EB-83A8-407E-B943-BA60CE90F289}" srcOrd="6" destOrd="0" presId="urn:microsoft.com/office/officeart/2005/8/layout/vList2"/>
    <dgm:cxn modelId="{0910038B-6A7B-4FB9-95EE-C08FE0538A8C}" type="presParOf" srcId="{EDE72425-C1F0-45DC-A72C-52AF2B93EDF4}" destId="{11C09918-E3EB-4832-ABAF-664801F4DB8A}" srcOrd="7" destOrd="0" presId="urn:microsoft.com/office/officeart/2005/8/layout/vList2"/>
    <dgm:cxn modelId="{E67044C9-4010-4788-8EDC-7C8109ACD6E9}" type="presParOf" srcId="{EDE72425-C1F0-45DC-A72C-52AF2B93EDF4}" destId="{29BF0038-77FC-45B0-B703-8466D232FBDC}" srcOrd="8" destOrd="0" presId="urn:microsoft.com/office/officeart/2005/8/layout/vList2"/>
    <dgm:cxn modelId="{918CA560-A61A-454D-8736-DD8F647B5DED}" type="presParOf" srcId="{EDE72425-C1F0-45DC-A72C-52AF2B93EDF4}" destId="{FCDB5DE1-BD59-439F-A9BB-E5D91BCCDC25}" srcOrd="9" destOrd="0" presId="urn:microsoft.com/office/officeart/2005/8/layout/vList2"/>
    <dgm:cxn modelId="{EA62FB88-A249-4F6E-9A78-9E5AEEE77FF8}" type="presParOf" srcId="{EDE72425-C1F0-45DC-A72C-52AF2B93EDF4}" destId="{DBFA5C61-05F9-4894-AFB9-64FB44AA5067}" srcOrd="10" destOrd="0" presId="urn:microsoft.com/office/officeart/2005/8/layout/vList2"/>
    <dgm:cxn modelId="{A6A1597A-1927-46A7-BDF3-C34E82AFED3D}" type="presParOf" srcId="{EDE72425-C1F0-45DC-A72C-52AF2B93EDF4}" destId="{3C22C490-C22F-42ED-BDCA-0F223666C66C}" srcOrd="11" destOrd="0" presId="urn:microsoft.com/office/officeart/2005/8/layout/vList2"/>
    <dgm:cxn modelId="{D8AFBF87-86F0-4963-99C3-8FDE508DB2EB}" type="presParOf" srcId="{EDE72425-C1F0-45DC-A72C-52AF2B93EDF4}" destId="{FABDEC7C-17D6-4A23-9605-921D9DBD7A86}" srcOrd="12" destOrd="0" presId="urn:microsoft.com/office/officeart/2005/8/layout/vList2"/>
    <dgm:cxn modelId="{BA358780-A331-4928-BAE7-2B0170EE6C0A}" type="presParOf" srcId="{EDE72425-C1F0-45DC-A72C-52AF2B93EDF4}" destId="{83E80CAB-9018-44DF-8024-6BD1E6D91BEF}" srcOrd="13" destOrd="0" presId="urn:microsoft.com/office/officeart/2005/8/layout/vList2"/>
    <dgm:cxn modelId="{A9B67C3C-2487-4B1A-882B-AC15DD460455}" type="presParOf" srcId="{EDE72425-C1F0-45DC-A72C-52AF2B93EDF4}" destId="{F9B645DA-2E3D-4ECB-942C-FF02F303E7DC}" srcOrd="14" destOrd="0" presId="urn:microsoft.com/office/officeart/2005/8/layout/vList2"/>
    <dgm:cxn modelId="{576E7CC2-F0EE-44A1-A649-10160570A23E}" type="presParOf" srcId="{EDE72425-C1F0-45DC-A72C-52AF2B93EDF4}" destId="{70D00F17-A3D5-420C-9203-6F137E983C03}" srcOrd="15" destOrd="0" presId="urn:microsoft.com/office/officeart/2005/8/layout/vList2"/>
    <dgm:cxn modelId="{CFD6B490-1AE8-4F04-86AA-EFE5AAC248E0}" type="presParOf" srcId="{EDE72425-C1F0-45DC-A72C-52AF2B93EDF4}" destId="{58E8A889-60D9-4CE2-AF45-CB62F9814C37}" srcOrd="16" destOrd="0" presId="urn:microsoft.com/office/officeart/2005/8/layout/vList2"/>
    <dgm:cxn modelId="{934A3FE7-5783-4F1A-B6DB-8230A7517561}" type="presParOf" srcId="{EDE72425-C1F0-45DC-A72C-52AF2B93EDF4}" destId="{BD25938C-91BE-479E-BAA5-22A697541D58}" srcOrd="17" destOrd="0" presId="urn:microsoft.com/office/officeart/2005/8/layout/vList2"/>
    <dgm:cxn modelId="{2E982E3C-3B21-4287-96A6-F4DA5F30AEF3}" type="presParOf" srcId="{EDE72425-C1F0-45DC-A72C-52AF2B93EDF4}" destId="{56BCE570-0A0A-4B09-99C1-94A5889860E5}" srcOrd="18" destOrd="0" presId="urn:microsoft.com/office/officeart/2005/8/layout/vList2"/>
    <dgm:cxn modelId="{B2816B4F-3B9C-460D-B52A-B12BB330799A}" type="presParOf" srcId="{EDE72425-C1F0-45DC-A72C-52AF2B93EDF4}" destId="{EBB906A7-2BA8-4599-906E-E651986FD8DE}" srcOrd="19" destOrd="0" presId="urn:microsoft.com/office/officeart/2005/8/layout/vList2"/>
    <dgm:cxn modelId="{80C165C6-40F8-42BE-AC84-11FE8C2EFB0F}" type="presParOf" srcId="{EDE72425-C1F0-45DC-A72C-52AF2B93EDF4}" destId="{9B98031A-BCD7-4821-BED1-831784E3D43F}" srcOrd="20" destOrd="0" presId="urn:microsoft.com/office/officeart/2005/8/layout/vList2"/>
    <dgm:cxn modelId="{77404ABA-316F-44AD-B0C9-8103A702FA4E}" type="presParOf" srcId="{EDE72425-C1F0-45DC-A72C-52AF2B93EDF4}" destId="{13B1E011-970C-42BA-A6E6-0BE660F9EE1E}" srcOrd="21" destOrd="0" presId="urn:microsoft.com/office/officeart/2005/8/layout/vList2"/>
    <dgm:cxn modelId="{77B50A6F-9902-4AA2-AAA8-5987EBBCAE4C}" type="presParOf" srcId="{EDE72425-C1F0-45DC-A72C-52AF2B93EDF4}" destId="{66EFD325-6071-4A2F-A81A-B49903E3E723}" srcOrd="22" destOrd="0" presId="urn:microsoft.com/office/officeart/2005/8/layout/vList2"/>
    <dgm:cxn modelId="{1C98A32E-4B9B-48E6-8852-835F7134C0AF}" type="presParOf" srcId="{EDE72425-C1F0-45DC-A72C-52AF2B93EDF4}" destId="{28099D01-1D1F-448C-B53D-EA3005A45761}" srcOrd="23" destOrd="0" presId="urn:microsoft.com/office/officeart/2005/8/layout/vList2"/>
    <dgm:cxn modelId="{A190CCC9-E53F-4464-9A07-16F4AF3748B1}" type="presParOf" srcId="{EDE72425-C1F0-45DC-A72C-52AF2B93EDF4}" destId="{688F204D-BDCB-4B52-AD8B-195064DDF3F8}" srcOrd="24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4FE49-BE9F-8148-AF1F-290F3EDFD4DD}">
      <dsp:nvSpPr>
        <dsp:cNvPr id="0" name=""/>
        <dsp:cNvSpPr/>
      </dsp:nvSpPr>
      <dsp:spPr>
        <a:xfrm>
          <a:off x="422348" y="1109898"/>
          <a:ext cx="2585802" cy="2132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Request information from systems/institutional contact.
Validate delivery of information from systems/institutional contact.</a:t>
          </a:r>
          <a:endParaRPr lang="en-US" sz="1100" kern="1200" dirty="0"/>
        </a:p>
      </dsp:txBody>
      <dsp:txXfrm>
        <a:off x="471428" y="1158978"/>
        <a:ext cx="2487642" cy="1577569"/>
      </dsp:txXfrm>
    </dsp:sp>
    <dsp:sp modelId="{63986E57-49D1-2D4F-A0CA-F15E02882CB1}">
      <dsp:nvSpPr>
        <dsp:cNvPr id="0" name=""/>
        <dsp:cNvSpPr/>
      </dsp:nvSpPr>
      <dsp:spPr>
        <a:xfrm>
          <a:off x="2248233" y="1165613"/>
          <a:ext cx="3008050" cy="3008050"/>
        </a:xfrm>
        <a:prstGeom prst="leftCircularArrow">
          <a:avLst>
            <a:gd name="adj1" fmla="val 3671"/>
            <a:gd name="adj2" fmla="val 457300"/>
            <a:gd name="adj3" fmla="val 2232811"/>
            <a:gd name="adj4" fmla="val 9024489"/>
            <a:gd name="adj5" fmla="val 428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11405-98E4-1741-909B-956423D30C83}">
      <dsp:nvSpPr>
        <dsp:cNvPr id="0" name=""/>
        <dsp:cNvSpPr/>
      </dsp:nvSpPr>
      <dsp:spPr>
        <a:xfrm>
          <a:off x="996971" y="2785628"/>
          <a:ext cx="2298491" cy="9140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Raw databases</a:t>
          </a:r>
        </a:p>
      </dsp:txBody>
      <dsp:txXfrm>
        <a:off x="1023742" y="2812399"/>
        <a:ext cx="2244949" cy="860492"/>
      </dsp:txXfrm>
    </dsp:sp>
    <dsp:sp modelId="{69BF0774-DADF-0C49-849A-EB9F3AFBE685}">
      <dsp:nvSpPr>
        <dsp:cNvPr id="0" name=""/>
        <dsp:cNvSpPr/>
      </dsp:nvSpPr>
      <dsp:spPr>
        <a:xfrm>
          <a:off x="3821242" y="1109898"/>
          <a:ext cx="2585802" cy="2132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Draw up data validation dictionary: semantic fields.
Perform proof of concept against WHO standard.
Validate data quality and take corrective actions.
Feedback meetings, identifying data gaps.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3870322" y="1615995"/>
        <a:ext cx="2487642" cy="1577569"/>
      </dsp:txXfrm>
    </dsp:sp>
    <dsp:sp modelId="{D65C8F59-951E-754D-AC2A-0A8414F8C249}">
      <dsp:nvSpPr>
        <dsp:cNvPr id="0" name=""/>
        <dsp:cNvSpPr/>
      </dsp:nvSpPr>
      <dsp:spPr>
        <a:xfrm>
          <a:off x="5811208" y="144921"/>
          <a:ext cx="3338458" cy="3338458"/>
        </a:xfrm>
        <a:prstGeom prst="circularArrow">
          <a:avLst>
            <a:gd name="adj1" fmla="val 3307"/>
            <a:gd name="adj2" fmla="val 408487"/>
            <a:gd name="adj3" fmla="val 19416003"/>
            <a:gd name="adj4" fmla="val 12575511"/>
            <a:gd name="adj5" fmla="val 3859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B3DD2-BEA8-CB45-BD88-2EBD5CF38482}">
      <dsp:nvSpPr>
        <dsp:cNvPr id="0" name=""/>
        <dsp:cNvSpPr/>
      </dsp:nvSpPr>
      <dsp:spPr>
        <a:xfrm>
          <a:off x="4395865" y="652881"/>
          <a:ext cx="2298491" cy="914034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Structured databases</a:t>
          </a:r>
        </a:p>
      </dsp:txBody>
      <dsp:txXfrm>
        <a:off x="4422636" y="679652"/>
        <a:ext cx="2244949" cy="860492"/>
      </dsp:txXfrm>
    </dsp:sp>
    <dsp:sp modelId="{1E13DBB5-507F-3C4C-A5F1-384A178B31D5}">
      <dsp:nvSpPr>
        <dsp:cNvPr id="0" name=""/>
        <dsp:cNvSpPr/>
      </dsp:nvSpPr>
      <dsp:spPr>
        <a:xfrm>
          <a:off x="7220137" y="1109898"/>
          <a:ext cx="2585802" cy="2132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Integrate database by institution to the WHO Global Platform.
Validate data integration between data
Test data quality</a:t>
          </a:r>
          <a:endParaRPr lang="en-US" sz="1100" kern="1200" dirty="0"/>
        </a:p>
      </dsp:txBody>
      <dsp:txXfrm>
        <a:off x="7269217" y="1158978"/>
        <a:ext cx="2487642" cy="1577569"/>
      </dsp:txXfrm>
    </dsp:sp>
    <dsp:sp modelId="{842DBE6A-55E8-FA4D-A85A-59D3555CC19D}">
      <dsp:nvSpPr>
        <dsp:cNvPr id="0" name=""/>
        <dsp:cNvSpPr/>
      </dsp:nvSpPr>
      <dsp:spPr>
        <a:xfrm>
          <a:off x="7794760" y="2785628"/>
          <a:ext cx="2298491" cy="914034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Structured regional databases</a:t>
          </a:r>
        </a:p>
      </dsp:txBody>
      <dsp:txXfrm>
        <a:off x="7821531" y="2812399"/>
        <a:ext cx="2244949" cy="860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00189-E0F5-459E-88DC-DC9FC67BECDE}">
      <dsp:nvSpPr>
        <dsp:cNvPr id="0" name=""/>
        <dsp:cNvSpPr/>
      </dsp:nvSpPr>
      <dsp:spPr>
        <a:xfrm>
          <a:off x="0" y="60554"/>
          <a:ext cx="5695404" cy="35977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 dirty="0"/>
            <a:t>Carlos Álvarez Moreno, MD. PhD</a:t>
          </a:r>
          <a:endParaRPr lang="es-CO" sz="1500" kern="1200" dirty="0"/>
        </a:p>
      </dsp:txBody>
      <dsp:txXfrm>
        <a:off x="17563" y="78117"/>
        <a:ext cx="5660278" cy="324648"/>
      </dsp:txXfrm>
    </dsp:sp>
    <dsp:sp modelId="{C52BE035-C3A5-4D9B-8C0B-6BA89A873BC9}">
      <dsp:nvSpPr>
        <dsp:cNvPr id="0" name=""/>
        <dsp:cNvSpPr/>
      </dsp:nvSpPr>
      <dsp:spPr>
        <a:xfrm>
          <a:off x="0" y="463529"/>
          <a:ext cx="5695404" cy="359774"/>
        </a:xfrm>
        <a:prstGeom prst="roundRect">
          <a:avLst/>
        </a:prstGeom>
        <a:solidFill>
          <a:schemeClr val="accent1">
            <a:shade val="80000"/>
            <a:hueOff val="29107"/>
            <a:satOff val="-521"/>
            <a:lumOff val="22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María lucía Mesa Rubio MD </a:t>
          </a:r>
          <a:r>
            <a:rPr lang="es-ES" sz="1500" kern="1200" dirty="0" err="1"/>
            <a:t>MsC</a:t>
          </a:r>
          <a:endParaRPr lang="es-CO" sz="1500" kern="1200" dirty="0"/>
        </a:p>
      </dsp:txBody>
      <dsp:txXfrm>
        <a:off x="17563" y="481092"/>
        <a:ext cx="5660278" cy="324648"/>
      </dsp:txXfrm>
    </dsp:sp>
    <dsp:sp modelId="{E093523E-94D2-4AB1-8C8F-7C49F0900ED9}">
      <dsp:nvSpPr>
        <dsp:cNvPr id="0" name=""/>
        <dsp:cNvSpPr/>
      </dsp:nvSpPr>
      <dsp:spPr>
        <a:xfrm>
          <a:off x="0" y="866504"/>
          <a:ext cx="5695404" cy="359774"/>
        </a:xfrm>
        <a:prstGeom prst="roundRect">
          <a:avLst/>
        </a:prstGeom>
        <a:solidFill>
          <a:schemeClr val="accent1">
            <a:shade val="80000"/>
            <a:hueOff val="58214"/>
            <a:satOff val="-1043"/>
            <a:lumOff val="4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Andrea Ramírez MD PhD</a:t>
          </a:r>
          <a:endParaRPr lang="es-CO" sz="1500" kern="1200" dirty="0"/>
        </a:p>
      </dsp:txBody>
      <dsp:txXfrm>
        <a:off x="17563" y="884067"/>
        <a:ext cx="5660278" cy="324648"/>
      </dsp:txXfrm>
    </dsp:sp>
    <dsp:sp modelId="{6E0C76EB-83A8-407E-B943-BA60CE90F289}">
      <dsp:nvSpPr>
        <dsp:cNvPr id="0" name=""/>
        <dsp:cNvSpPr/>
      </dsp:nvSpPr>
      <dsp:spPr>
        <a:xfrm>
          <a:off x="0" y="1269479"/>
          <a:ext cx="5695404" cy="359774"/>
        </a:xfrm>
        <a:prstGeom prst="roundRect">
          <a:avLst/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/>
            <a:t>Clara Galvis, MD. </a:t>
          </a:r>
          <a:endParaRPr lang="es-CO" sz="1500" kern="1200"/>
        </a:p>
      </dsp:txBody>
      <dsp:txXfrm>
        <a:off x="17563" y="1287042"/>
        <a:ext cx="5660278" cy="324648"/>
      </dsp:txXfrm>
    </dsp:sp>
    <dsp:sp modelId="{29BF0038-77FC-45B0-B703-8466D232FBDC}">
      <dsp:nvSpPr>
        <dsp:cNvPr id="0" name=""/>
        <dsp:cNvSpPr/>
      </dsp:nvSpPr>
      <dsp:spPr>
        <a:xfrm>
          <a:off x="0" y="1672454"/>
          <a:ext cx="5695404" cy="359774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 dirty="0"/>
            <a:t>Iván Felipe </a:t>
          </a:r>
          <a:r>
            <a:rPr lang="es-CO" sz="1500" b="0" i="0" kern="1200" dirty="0" err="1"/>
            <a:t>Gutierrez</a:t>
          </a:r>
          <a:r>
            <a:rPr lang="es-CO" sz="1500" b="0" i="0" kern="1200" dirty="0"/>
            <a:t>, MD. </a:t>
          </a:r>
          <a:endParaRPr lang="es-CO" sz="1500" kern="1200" dirty="0"/>
        </a:p>
      </dsp:txBody>
      <dsp:txXfrm>
        <a:off x="17563" y="1690017"/>
        <a:ext cx="5660278" cy="324648"/>
      </dsp:txXfrm>
    </dsp:sp>
    <dsp:sp modelId="{DBFA5C61-05F9-4894-AFB9-64FB44AA5067}">
      <dsp:nvSpPr>
        <dsp:cNvPr id="0" name=""/>
        <dsp:cNvSpPr/>
      </dsp:nvSpPr>
      <dsp:spPr>
        <a:xfrm>
          <a:off x="0" y="2075429"/>
          <a:ext cx="5695404" cy="359774"/>
        </a:xfrm>
        <a:prstGeom prst="roundRect">
          <a:avLst/>
        </a:prstGeom>
        <a:solidFill>
          <a:schemeClr val="accent1">
            <a:shade val="80000"/>
            <a:hueOff val="145535"/>
            <a:satOff val="-2607"/>
            <a:lumOff val="110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 dirty="0"/>
            <a:t>Mario Augusto Rojas, MD, MPH. </a:t>
          </a:r>
          <a:endParaRPr lang="es-CO" sz="1500" kern="1200" dirty="0"/>
        </a:p>
      </dsp:txBody>
      <dsp:txXfrm>
        <a:off x="17563" y="2092992"/>
        <a:ext cx="5660278" cy="324648"/>
      </dsp:txXfrm>
    </dsp:sp>
    <dsp:sp modelId="{FABDEC7C-17D6-4A23-9605-921D9DBD7A86}">
      <dsp:nvSpPr>
        <dsp:cNvPr id="0" name=""/>
        <dsp:cNvSpPr/>
      </dsp:nvSpPr>
      <dsp:spPr>
        <a:xfrm>
          <a:off x="0" y="2478404"/>
          <a:ext cx="5695404" cy="359774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 dirty="0"/>
            <a:t>Martha Báez, MD. </a:t>
          </a:r>
          <a:endParaRPr lang="es-CO" sz="1500" kern="1200" dirty="0"/>
        </a:p>
      </dsp:txBody>
      <dsp:txXfrm>
        <a:off x="17563" y="2495967"/>
        <a:ext cx="5660278" cy="324648"/>
      </dsp:txXfrm>
    </dsp:sp>
    <dsp:sp modelId="{F9B645DA-2E3D-4ECB-942C-FF02F303E7DC}">
      <dsp:nvSpPr>
        <dsp:cNvPr id="0" name=""/>
        <dsp:cNvSpPr/>
      </dsp:nvSpPr>
      <dsp:spPr>
        <a:xfrm>
          <a:off x="0" y="2881379"/>
          <a:ext cx="5695404" cy="359774"/>
        </a:xfrm>
        <a:prstGeom prst="roundRect">
          <a:avLst/>
        </a:prstGeom>
        <a:solidFill>
          <a:schemeClr val="accent1">
            <a:shade val="80000"/>
            <a:hueOff val="203748"/>
            <a:satOff val="-3649"/>
            <a:lumOff val="155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/>
            <a:t>Oscar </a:t>
          </a:r>
          <a:r>
            <a:rPr lang="es-CO" sz="1500" b="0" i="0" kern="1200" dirty="0"/>
            <a:t>Ovalle, MD. </a:t>
          </a:r>
          <a:endParaRPr lang="es-CO" sz="1500" kern="1200" dirty="0"/>
        </a:p>
      </dsp:txBody>
      <dsp:txXfrm>
        <a:off x="17563" y="2898942"/>
        <a:ext cx="5660278" cy="324648"/>
      </dsp:txXfrm>
    </dsp:sp>
    <dsp:sp modelId="{58E8A889-60D9-4CE2-AF45-CB62F9814C37}">
      <dsp:nvSpPr>
        <dsp:cNvPr id="0" name=""/>
        <dsp:cNvSpPr/>
      </dsp:nvSpPr>
      <dsp:spPr>
        <a:xfrm>
          <a:off x="0" y="3284354"/>
          <a:ext cx="5695404" cy="359774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/>
            <a:t>Pablo Vasquez Hoyos, MD, MSc. </a:t>
          </a:r>
          <a:endParaRPr lang="es-CO" sz="1500" kern="1200"/>
        </a:p>
      </dsp:txBody>
      <dsp:txXfrm>
        <a:off x="17563" y="3301917"/>
        <a:ext cx="5660278" cy="324648"/>
      </dsp:txXfrm>
    </dsp:sp>
    <dsp:sp modelId="{56BCE570-0A0A-4B09-99C1-94A5889860E5}">
      <dsp:nvSpPr>
        <dsp:cNvPr id="0" name=""/>
        <dsp:cNvSpPr/>
      </dsp:nvSpPr>
      <dsp:spPr>
        <a:xfrm>
          <a:off x="0" y="3687329"/>
          <a:ext cx="5695404" cy="359774"/>
        </a:xfrm>
        <a:prstGeom prst="roundRect">
          <a:avLst/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/>
            <a:t>Sandra Beltran, MD. </a:t>
          </a:r>
          <a:endParaRPr lang="es-CO" sz="1500" kern="1200"/>
        </a:p>
      </dsp:txBody>
      <dsp:txXfrm>
        <a:off x="17563" y="3704892"/>
        <a:ext cx="5660278" cy="324648"/>
      </dsp:txXfrm>
    </dsp:sp>
    <dsp:sp modelId="{9B98031A-BCD7-4821-BED1-831784E3D43F}">
      <dsp:nvSpPr>
        <dsp:cNvPr id="0" name=""/>
        <dsp:cNvSpPr/>
      </dsp:nvSpPr>
      <dsp:spPr>
        <a:xfrm>
          <a:off x="0" y="4090304"/>
          <a:ext cx="5695404" cy="359774"/>
        </a:xfrm>
        <a:prstGeom prst="roundRect">
          <a:avLst/>
        </a:prstGeom>
        <a:solidFill>
          <a:schemeClr val="accent1">
            <a:shade val="80000"/>
            <a:hueOff val="291069"/>
            <a:satOff val="-5213"/>
            <a:lumOff val="221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 dirty="0"/>
            <a:t>Camilo Andrés Cristancho, MD, </a:t>
          </a:r>
          <a:endParaRPr lang="es-CO" sz="1500" kern="1200" dirty="0"/>
        </a:p>
      </dsp:txBody>
      <dsp:txXfrm>
        <a:off x="17563" y="4107867"/>
        <a:ext cx="5660278" cy="324648"/>
      </dsp:txXfrm>
    </dsp:sp>
    <dsp:sp modelId="{66EFD325-6071-4A2F-A81A-B49903E3E723}">
      <dsp:nvSpPr>
        <dsp:cNvPr id="0" name=""/>
        <dsp:cNvSpPr/>
      </dsp:nvSpPr>
      <dsp:spPr>
        <a:xfrm>
          <a:off x="0" y="4493279"/>
          <a:ext cx="5695404" cy="359774"/>
        </a:xfrm>
        <a:prstGeom prst="roundRect">
          <a:avLst/>
        </a:prstGeom>
        <a:solidFill>
          <a:schemeClr val="accent1">
            <a:shade val="80000"/>
            <a:hueOff val="320176"/>
            <a:satOff val="-5735"/>
            <a:lumOff val="243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/>
            <a:t>Daniela Duarte Montero  </a:t>
          </a:r>
          <a:endParaRPr lang="es-CO" sz="1500" kern="1200"/>
        </a:p>
      </dsp:txBody>
      <dsp:txXfrm>
        <a:off x="17563" y="4510842"/>
        <a:ext cx="5660278" cy="324648"/>
      </dsp:txXfrm>
    </dsp:sp>
    <dsp:sp modelId="{688F204D-BDCB-4B52-AD8B-195064DDF3F8}">
      <dsp:nvSpPr>
        <dsp:cNvPr id="0" name=""/>
        <dsp:cNvSpPr/>
      </dsp:nvSpPr>
      <dsp:spPr>
        <a:xfrm>
          <a:off x="0" y="4896254"/>
          <a:ext cx="5695404" cy="359774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i="0" kern="1200" dirty="0"/>
            <a:t>Luis Miguel Navarro.</a:t>
          </a:r>
          <a:endParaRPr lang="es-CO" sz="1500" kern="1200" dirty="0"/>
        </a:p>
      </dsp:txBody>
      <dsp:txXfrm>
        <a:off x="17563" y="4913817"/>
        <a:ext cx="5660278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81D9F-6A74-7348-83DC-5B7E4A82BA27}" type="datetimeFigureOut">
              <a:rPr lang="es-ES_tradnl" smtClean="0"/>
              <a:t>05/12/2022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3D6F3-C6E0-F64C-BE4B-A1C9B84C26D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455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74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0CBEF-867F-4264-ABD5-606A79D53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DEA07D-6D6A-4619-83C4-4A905FC9D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0C994-795C-46A2-AE7B-D916876F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879F28-4EBF-444E-AC45-9829F456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42E24E-0D5C-45A7-A9DD-70E28554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9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4225F-B151-4611-AFE1-27209769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0D7A8B-996D-4793-9F16-F3AA2CF9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EF77B-2DD2-4363-9AC8-446372A9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773EFC-7656-4DB5-82CF-EF38737B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EF310D-8209-4999-BD43-90C7F1D7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3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ACDED8-BBE9-4AE7-8DE4-1CDB0BAFF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8D804D-4840-4830-BC20-4A9B7289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585D67-4375-4BCE-AFCD-0114A025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2433F3-677D-432E-AAA6-3ED1C96C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96F3B1-EC73-465E-9CED-6A4684DE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19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9;p8"/>
          <p:cNvSpPr txBox="1"/>
          <p:nvPr userDrawn="1"/>
        </p:nvSpPr>
        <p:spPr>
          <a:xfrm>
            <a:off x="367468" y="98782"/>
            <a:ext cx="2136835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Ministerio</a:t>
            </a:r>
            <a:r>
              <a:rPr lang="es-CO" sz="600" b="0" i="0" u="none" strike="noStrike" cap="none" baseline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 de Salud y Protección Social de Colombia</a:t>
            </a:r>
            <a:endParaRPr sz="600" b="0" i="0" u="none" strike="noStrike" cap="none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3" name="Imagen 409">
            <a:extLst>
              <a:ext uri="{FF2B5EF4-FFF2-40B4-BE49-F238E27FC236}">
                <a16:creationId xmlns:a16="http://schemas.microsoft.com/office/drawing/2014/main" id="{69F71F2B-EF05-416F-9AF8-61B3B7B18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"/>
            <a:ext cx="12191295" cy="68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DAA2D-9513-47A0-886F-DCB444D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F56E92-7CD4-440E-B729-4377666D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3FA3A-40EE-4CE4-9FE8-4EEBB559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33ABB5-469E-4481-8505-A23B8188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3925A9-17A1-4A06-B99B-73A64C82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46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92577-0D75-4837-8823-08DD111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BE9836-F8DE-4D60-B434-6910474C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1B8CD3-12F8-46A4-BB86-6669458D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334781-A0D7-4648-BD54-C0D7B200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8600C4-1E77-4991-B360-CE5B30C1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93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92AFB-74C4-493F-8EF4-CC50BF58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AC6347-7C6A-4239-8FCE-0D3AEB792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1FDA2F-558B-48F0-9ECE-26B8BDCB9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39D405-DBC2-49C4-85B0-3188528B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204274-5CF0-464B-A9AB-777E9F54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A4D44A-A063-49C3-8D8B-A3EBD483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2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41845-A4D2-499D-A819-AFC68706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F488FB-9EC5-411C-B1CA-01BA74C95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21FEE9-B650-487F-8242-091DAC33F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BCAF5B-7033-4432-8BA9-88729587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DD21D8-62B0-4590-AC67-67A08C1EB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6DF75B6-02DD-42ED-AFC4-1BBB2C44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A8BDC07-38C9-450C-A28E-D2F6F5CA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ED9EF7-FA36-4428-91FA-390407C9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85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B639C-1F16-4C51-AFF1-6757709E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661CC4-A0B3-414E-8788-8EE59DC3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F446A4-23CE-47EB-B610-6418C95F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092EC1-A6A8-4239-9974-8BB488D8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5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495057-7D47-403B-B356-2F349A81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239E68-7977-4E0D-B7D3-C62C35AC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657B79-7E1E-442B-9168-7A312A50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3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8A8E4-539C-4319-89D5-1A058AA1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D71AE9-2906-486E-88D2-D86F385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E20E6-A5C9-40E5-90B8-3386CD7A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EE07B7-6A3F-45DF-B98A-6F3C4471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67BBFF-8C1D-40FE-A817-63393500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1CCA7F-E716-4F24-9B14-C917CBA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50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E37E4-9702-4359-9BE0-3AE038EE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DEA338-E275-4313-89AE-FD3768952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8FC269-013A-4BD9-A7D3-189677FD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22A9D0-2D22-4BFE-B368-9A19E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731D06-9AB0-490A-92E3-8ED58D53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88B44-D560-4987-B1C0-2A8A5DFE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22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8A9B15-C243-44DF-AD7B-821E8420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CF5E43-DAAE-4673-9993-B18CE8379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F21446-C417-4F72-84B0-28C01DA4C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EEBBC-6D8B-45E8-8661-6AF5CC61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302E98-54C0-445F-B0E7-4C7C4419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6FC7C87-E5EA-430E-93EE-EE58FF9FC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6143" y="472458"/>
            <a:ext cx="6410961" cy="64426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104" y="3717402"/>
            <a:ext cx="9144000" cy="1966487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000" b="1" dirty="0">
                <a:latin typeface="Bookman Old Style" panose="02050604050505020204" pitchFamily="18" charset="0"/>
                <a:ea typeface="+mn-ea"/>
                <a:cs typeface="+mn-cs"/>
              </a:rPr>
              <a:t>Brasília-DF, 05 de dezembro/22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5" y="472459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833545FA-ACE1-74FE-4AE6-5EB51CC10B0B}"/>
              </a:ext>
            </a:extLst>
          </p:cNvPr>
          <p:cNvSpPr txBox="1">
            <a:spLocks/>
          </p:cNvSpPr>
          <p:nvPr/>
        </p:nvSpPr>
        <p:spPr>
          <a:xfrm>
            <a:off x="1580446" y="2316303"/>
            <a:ext cx="9144000" cy="111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Seminário Internacional Plataforma Clínica Global Covid-19 e Pós-Covid/ Organização Mundial da Saúde- OMS: Resultados da Pesquisa, Desafios e Lições Aprendidas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625016-BD14-58D8-C3B0-463729173D51}"/>
              </a:ext>
            </a:extLst>
          </p:cNvPr>
          <p:cNvSpPr txBox="1"/>
          <p:nvPr/>
        </p:nvSpPr>
        <p:spPr>
          <a:xfrm>
            <a:off x="2367425" y="3721019"/>
            <a:ext cx="7933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70C0"/>
                </a:solidFill>
              </a:rPr>
              <a:t>COLOMBIA</a:t>
            </a:r>
          </a:p>
          <a:p>
            <a:pPr algn="ctr"/>
            <a:r>
              <a:rPr lang="es-CO" sz="2400" b="1" dirty="0">
                <a:solidFill>
                  <a:srgbClr val="0070C0"/>
                </a:solidFill>
              </a:rPr>
              <a:t>	Carlos Arturo Alvarez-Moreno. MD; PhD</a:t>
            </a:r>
          </a:p>
          <a:p>
            <a:pPr algn="ctr"/>
            <a:r>
              <a:rPr lang="es-CO" sz="2400" b="1" dirty="0">
                <a:solidFill>
                  <a:srgbClr val="0070C0"/>
                </a:solidFill>
              </a:rPr>
              <a:t>Coordinador Nacional estudios clínicos  </a:t>
            </a:r>
          </a:p>
          <a:p>
            <a:pPr algn="ctr"/>
            <a:endParaRPr lang="es-CO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68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915A89-C592-4F99-B5F9-354B3F6E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661" y="1784950"/>
            <a:ext cx="7681855" cy="501432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8D5495F-8C8A-46C3-8FAA-C3C90E9C283F}"/>
              </a:ext>
            </a:extLst>
          </p:cNvPr>
          <p:cNvSpPr txBox="1"/>
          <p:nvPr/>
        </p:nvSpPr>
        <p:spPr>
          <a:xfrm>
            <a:off x="4070837" y="914400"/>
            <a:ext cx="7830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Proporción de resultados para pacientes con COVID-19 por nivel de atención hospitalaria recibida (UCI VS No UCI 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39425D-9C38-4FE7-86BF-22F35054F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66" y="1380263"/>
            <a:ext cx="1459945" cy="1940434"/>
          </a:xfrm>
          <a:prstGeom prst="rect">
            <a:avLst/>
          </a:prstGeom>
        </p:spPr>
      </p:pic>
      <p:sp>
        <p:nvSpPr>
          <p:cNvPr id="10" name="Google Shape;987;p6">
            <a:extLst>
              <a:ext uri="{FF2B5EF4-FFF2-40B4-BE49-F238E27FC236}">
                <a16:creationId xmlns:a16="http://schemas.microsoft.com/office/drawing/2014/main" id="{317D8AC5-7D2F-4518-89C2-74BC35407019}"/>
              </a:ext>
            </a:extLst>
          </p:cNvPr>
          <p:cNvSpPr/>
          <p:nvPr/>
        </p:nvSpPr>
        <p:spPr>
          <a:xfrm>
            <a:off x="0" y="615470"/>
            <a:ext cx="12192000" cy="2989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988;p6">
            <a:extLst>
              <a:ext uri="{FF2B5EF4-FFF2-40B4-BE49-F238E27FC236}">
                <a16:creationId xmlns:a16="http://schemas.microsoft.com/office/drawing/2014/main" id="{246D718E-1218-4AE9-8147-DE74192F8751}"/>
              </a:ext>
            </a:extLst>
          </p:cNvPr>
          <p:cNvSpPr txBox="1"/>
          <p:nvPr/>
        </p:nvSpPr>
        <p:spPr>
          <a:xfrm>
            <a:off x="40732" y="605454"/>
            <a:ext cx="9307159" cy="3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Gestión </a:t>
            </a:r>
            <a:r>
              <a:rPr lang="es-ES" b="1" kern="0" dirty="0">
                <a:solidFill>
                  <a:srgbClr val="5B9BD5">
                    <a:lumMod val="40000"/>
                    <a:lumOff val="60000"/>
                  </a:srgbClr>
                </a:solidFill>
                <a:latin typeface="Verdana"/>
                <a:ea typeface="Verdana"/>
                <a:cs typeface="Verdana"/>
                <a:sym typeface="Verdana"/>
              </a:rPr>
              <a:t>Científica y de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Investigación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932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8FECE56-5A66-BEAA-C696-8EA9D776B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" y="30951"/>
            <a:ext cx="6619923" cy="8620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BFAD5F-5B3A-92D5-2AA1-120AFA2C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37" y="1312541"/>
            <a:ext cx="4509287" cy="39494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5E59BBA-FE34-3FE4-924A-3090D580F6C8}"/>
              </a:ext>
            </a:extLst>
          </p:cNvPr>
          <p:cNvSpPr txBox="1"/>
          <p:nvPr/>
        </p:nvSpPr>
        <p:spPr>
          <a:xfrm>
            <a:off x="482444" y="6347154"/>
            <a:ext cx="2563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i="1" dirty="0" err="1"/>
              <a:t>submitted</a:t>
            </a:r>
            <a:r>
              <a:rPr lang="es-CO" i="1" dirty="0"/>
              <a:t> </a:t>
            </a:r>
            <a:r>
              <a:rPr lang="es-CO" i="1" dirty="0" err="1"/>
              <a:t>for</a:t>
            </a:r>
            <a:r>
              <a:rPr lang="es-CO" i="1" dirty="0"/>
              <a:t> </a:t>
            </a:r>
            <a:r>
              <a:rPr lang="es-CO" i="1" dirty="0" err="1"/>
              <a:t>publication</a:t>
            </a:r>
            <a:endParaRPr lang="es-CO" i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CD623BF-2B3D-A71A-49A3-B7CCE7017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048" y="2494918"/>
            <a:ext cx="4910008" cy="37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6C5DB67-5B0E-A141-7D87-2CDBF1ADF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0" y="32693"/>
            <a:ext cx="11049044" cy="60661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85824E-5742-E8F8-FC59-94AC139FA39C}"/>
              </a:ext>
            </a:extLst>
          </p:cNvPr>
          <p:cNvSpPr txBox="1"/>
          <p:nvPr/>
        </p:nvSpPr>
        <p:spPr>
          <a:xfrm>
            <a:off x="1755872" y="3612721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dirty="0" err="1">
                <a:solidFill>
                  <a:srgbClr val="3C30E7"/>
                </a:solidFill>
              </a:rPr>
              <a:t>Phase</a:t>
            </a:r>
            <a:r>
              <a:rPr lang="es-CO" sz="4400" dirty="0">
                <a:solidFill>
                  <a:srgbClr val="3C30E7"/>
                </a:solidFill>
              </a:rPr>
              <a:t> 2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EAD8C40-9798-BBD5-D451-7FCC733CB4A4}"/>
              </a:ext>
            </a:extLst>
          </p:cNvPr>
          <p:cNvSpPr/>
          <p:nvPr/>
        </p:nvSpPr>
        <p:spPr>
          <a:xfrm>
            <a:off x="1604407" y="2591735"/>
            <a:ext cx="2328074" cy="9480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9756C6-1835-544F-1D48-0036FFD12F07}"/>
              </a:ext>
            </a:extLst>
          </p:cNvPr>
          <p:cNvSpPr txBox="1"/>
          <p:nvPr/>
        </p:nvSpPr>
        <p:spPr>
          <a:xfrm>
            <a:off x="4970296" y="2643617"/>
            <a:ext cx="2159779" cy="707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40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27581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8C5B69-E3DF-D2B5-2080-B66E90465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876300"/>
            <a:ext cx="11571107" cy="55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32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4">
            <a:extLst>
              <a:ext uri="{FF2B5EF4-FFF2-40B4-BE49-F238E27FC236}">
                <a16:creationId xmlns:a16="http://schemas.microsoft.com/office/drawing/2014/main" id="{01F5B7AC-3D29-4E6F-B685-04C3BA0D92AB}"/>
              </a:ext>
            </a:extLst>
          </p:cNvPr>
          <p:cNvSpPr/>
          <p:nvPr/>
        </p:nvSpPr>
        <p:spPr>
          <a:xfrm>
            <a:off x="3368681" y="4810708"/>
            <a:ext cx="8337447" cy="642471"/>
          </a:xfrm>
          <a:prstGeom prst="rect">
            <a:avLst/>
          </a:prstGeom>
          <a:solidFill>
            <a:srgbClr val="2D6CF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>
                <a:solidFill>
                  <a:schemeClr val="bg2">
                    <a:lumMod val="90000"/>
                  </a:schemeClr>
                </a:solidFill>
              </a:rPr>
              <a:t>Estudio EPICO</a:t>
            </a:r>
            <a:endParaRPr lang="es-CO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5517E50-B6CA-BF4D-A94E-E2637FC2752B}"/>
              </a:ext>
            </a:extLst>
          </p:cNvPr>
          <p:cNvSpPr/>
          <p:nvPr/>
        </p:nvSpPr>
        <p:spPr>
          <a:xfrm>
            <a:off x="268942" y="576723"/>
            <a:ext cx="3227293" cy="986119"/>
          </a:xfrm>
          <a:prstGeom prst="rect">
            <a:avLst/>
          </a:prstGeom>
          <a:solidFill>
            <a:srgbClr val="F62E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1448AF6-E19C-1645-8D82-E9D82F2335F1}"/>
              </a:ext>
            </a:extLst>
          </p:cNvPr>
          <p:cNvSpPr/>
          <p:nvPr/>
        </p:nvSpPr>
        <p:spPr>
          <a:xfrm>
            <a:off x="0" y="576723"/>
            <a:ext cx="149412" cy="986119"/>
          </a:xfrm>
          <a:prstGeom prst="rect">
            <a:avLst/>
          </a:prstGeom>
          <a:solidFill>
            <a:srgbClr val="2D6CF2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D26F08E4-D9D3-4E45-A45F-168D12682F1C}"/>
              </a:ext>
            </a:extLst>
          </p:cNvPr>
          <p:cNvSpPr txBox="1"/>
          <p:nvPr/>
        </p:nvSpPr>
        <p:spPr>
          <a:xfrm>
            <a:off x="289676" y="617777"/>
            <a:ext cx="320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spc="-150" dirty="0">
                <a:solidFill>
                  <a:srgbClr val="FFFFFF"/>
                </a:solidFill>
                <a:latin typeface="Arial"/>
                <a:ea typeface="Arial Unicode MS" charset="0"/>
                <a:cs typeface="Arial"/>
              </a:rPr>
              <a:t>TOPICS</a:t>
            </a:r>
          </a:p>
        </p:txBody>
      </p:sp>
      <p:sp>
        <p:nvSpPr>
          <p:cNvPr id="12" name="Oval 11"/>
          <p:cNvSpPr/>
          <p:nvPr/>
        </p:nvSpPr>
        <p:spPr>
          <a:xfrm>
            <a:off x="2904469" y="3753725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44771" y="3670095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rgbClr val="104A9B"/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911175" y="4834557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1477" y="4750927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8" name="Google Shape;200;p31">
            <a:extLst>
              <a:ext uri="{FF2B5EF4-FFF2-40B4-BE49-F238E27FC236}">
                <a16:creationId xmlns:a16="http://schemas.microsoft.com/office/drawing/2014/main" id="{3F7D1F00-0E11-8646-82B0-458998F21FBC}"/>
              </a:ext>
            </a:extLst>
          </p:cNvPr>
          <p:cNvSpPr txBox="1">
            <a:spLocks/>
          </p:cNvSpPr>
          <p:nvPr/>
        </p:nvSpPr>
        <p:spPr>
          <a:xfrm>
            <a:off x="5336122" y="2560975"/>
            <a:ext cx="4489600" cy="77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s-CO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7CAF9BE9-ED8F-4423-B679-554E5B050B17}"/>
              </a:ext>
            </a:extLst>
          </p:cNvPr>
          <p:cNvSpPr/>
          <p:nvPr/>
        </p:nvSpPr>
        <p:spPr>
          <a:xfrm>
            <a:off x="2951477" y="2800379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AC368C5-5C1E-4D14-82D4-2C4A095D551A}"/>
              </a:ext>
            </a:extLst>
          </p:cNvPr>
          <p:cNvSpPr txBox="1"/>
          <p:nvPr/>
        </p:nvSpPr>
        <p:spPr>
          <a:xfrm>
            <a:off x="2991779" y="2716749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8B5CC10-B354-471D-B4EB-AE457C5F0BD5}"/>
              </a:ext>
            </a:extLst>
          </p:cNvPr>
          <p:cNvSpPr/>
          <p:nvPr/>
        </p:nvSpPr>
        <p:spPr>
          <a:xfrm>
            <a:off x="3455224" y="2760278"/>
            <a:ext cx="8231552" cy="642471"/>
          </a:xfrm>
          <a:prstGeom prst="rect">
            <a:avLst/>
          </a:prstGeom>
          <a:solidFill>
            <a:srgbClr val="2D6CF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bg2">
                    <a:lumMod val="90000"/>
                  </a:schemeClr>
                </a:solidFill>
              </a:rPr>
              <a:t>Plataforma Clínica </a:t>
            </a:r>
            <a:r>
              <a:rPr lang="es-CO" sz="2400" b="1">
                <a:solidFill>
                  <a:schemeClr val="bg2">
                    <a:lumMod val="90000"/>
                  </a:schemeClr>
                </a:solidFill>
              </a:rPr>
              <a:t>Global COVID-19</a:t>
            </a:r>
            <a:endParaRPr lang="es-CO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6" name="Rectángulo 24">
            <a:extLst>
              <a:ext uri="{FF2B5EF4-FFF2-40B4-BE49-F238E27FC236}">
                <a16:creationId xmlns:a16="http://schemas.microsoft.com/office/drawing/2014/main" id="{9C3D459A-2353-4FB8-B9D7-6064672F26FF}"/>
              </a:ext>
            </a:extLst>
          </p:cNvPr>
          <p:cNvSpPr/>
          <p:nvPr/>
        </p:nvSpPr>
        <p:spPr>
          <a:xfrm>
            <a:off x="3455224" y="3714519"/>
            <a:ext cx="8337447" cy="642471"/>
          </a:xfrm>
          <a:prstGeom prst="rect">
            <a:avLst/>
          </a:prstGeom>
          <a:solidFill>
            <a:srgbClr val="18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POST COVID-19 </a:t>
            </a:r>
            <a:r>
              <a:rPr lang="es-ES" sz="2400" b="1" dirty="0" err="1"/>
              <a:t>Platform</a:t>
            </a:r>
            <a:r>
              <a:rPr lang="es-ES" sz="2400" b="1" dirty="0"/>
              <a:t> 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71781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32">
            <a:extLst>
              <a:ext uri="{FF2B5EF4-FFF2-40B4-BE49-F238E27FC236}">
                <a16:creationId xmlns:a16="http://schemas.microsoft.com/office/drawing/2014/main" id="{7E665F86-8643-47A0-8CA7-CE47A6D98BCD}"/>
              </a:ext>
            </a:extLst>
          </p:cNvPr>
          <p:cNvSpPr txBox="1">
            <a:spLocks/>
          </p:cNvSpPr>
          <p:nvPr/>
        </p:nvSpPr>
        <p:spPr>
          <a:xfrm>
            <a:off x="504967" y="495425"/>
            <a:ext cx="10276764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Plataforma Clínica Global COVID-19 </a:t>
            </a:r>
          </a:p>
          <a:p>
            <a:r>
              <a:rPr lang="es-CO" sz="4000" dirty="0">
                <a:solidFill>
                  <a:srgbClr val="ED1E78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Post COVID-19 </a:t>
            </a:r>
            <a:r>
              <a:rPr lang="es-CO" sz="4000" dirty="0" err="1">
                <a:solidFill>
                  <a:srgbClr val="ED1E78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Condition</a:t>
            </a:r>
            <a:endParaRPr lang="es-CO" sz="4000" dirty="0">
              <a:solidFill>
                <a:srgbClr val="002060"/>
              </a:solidFill>
              <a:latin typeface="Arial Rounded MT Bold" panose="020F0704030504030204" pitchFamily="34" charset="77"/>
              <a:ea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2B852C-3D3C-4928-A233-01EFBFB46089}"/>
              </a:ext>
            </a:extLst>
          </p:cNvPr>
          <p:cNvSpPr txBox="1"/>
          <p:nvPr/>
        </p:nvSpPr>
        <p:spPr>
          <a:xfrm>
            <a:off x="527713" y="1634267"/>
            <a:ext cx="11136573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Designed to assess the mid and long-term sequelae of COVID-19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CRF Post COVID-19 includes 3 modules: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Module 1:  </a:t>
            </a:r>
            <a:r>
              <a:rPr lang="en-US" dirty="0"/>
              <a:t>Acute COVID-19  episode. Clinical Record, demographics and symptoms related to the acute episode of COVID-19.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Module 2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Questions related to the period of post-acute illness to identify patients who require further clinical attention.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Module 3</a:t>
            </a:r>
            <a:r>
              <a:rPr lang="en-US" b="1" dirty="0"/>
              <a:t>: </a:t>
            </a:r>
            <a:r>
              <a:rPr lang="en-US" dirty="0"/>
              <a:t>Follow up. Includes the medical evaluation and the results of the examinations, tests or diagnoses made during the follow-up visit.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It can be a clinical tool to document the medium and long-term sequelae of COVID-19. This will ensure that rehabilitation needs are identified, and patients are provided with the care they need.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4D395D-1D5C-4104-8AA4-B48C6B17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373" y="5578892"/>
            <a:ext cx="72104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6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123EC7-27E0-CDE8-B5EB-6A93AFBA0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43" y="180370"/>
            <a:ext cx="10305853" cy="62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47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4">
            <a:extLst>
              <a:ext uri="{FF2B5EF4-FFF2-40B4-BE49-F238E27FC236}">
                <a16:creationId xmlns:a16="http://schemas.microsoft.com/office/drawing/2014/main" id="{01F5B7AC-3D29-4E6F-B685-04C3BA0D92AB}"/>
              </a:ext>
            </a:extLst>
          </p:cNvPr>
          <p:cNvSpPr/>
          <p:nvPr/>
        </p:nvSpPr>
        <p:spPr>
          <a:xfrm>
            <a:off x="3368681" y="4810708"/>
            <a:ext cx="8337447" cy="642471"/>
          </a:xfrm>
          <a:prstGeom prst="rect">
            <a:avLst/>
          </a:prstGeom>
          <a:solidFill>
            <a:srgbClr val="18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EPICO</a:t>
            </a:r>
            <a:endParaRPr lang="es-CO" sz="2400" b="1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5517E50-B6CA-BF4D-A94E-E2637FC2752B}"/>
              </a:ext>
            </a:extLst>
          </p:cNvPr>
          <p:cNvSpPr/>
          <p:nvPr/>
        </p:nvSpPr>
        <p:spPr>
          <a:xfrm>
            <a:off x="268942" y="576723"/>
            <a:ext cx="3227293" cy="986119"/>
          </a:xfrm>
          <a:prstGeom prst="rect">
            <a:avLst/>
          </a:prstGeom>
          <a:solidFill>
            <a:srgbClr val="F62E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1448AF6-E19C-1645-8D82-E9D82F2335F1}"/>
              </a:ext>
            </a:extLst>
          </p:cNvPr>
          <p:cNvSpPr/>
          <p:nvPr/>
        </p:nvSpPr>
        <p:spPr>
          <a:xfrm>
            <a:off x="0" y="576723"/>
            <a:ext cx="149412" cy="986119"/>
          </a:xfrm>
          <a:prstGeom prst="rect">
            <a:avLst/>
          </a:prstGeom>
          <a:solidFill>
            <a:srgbClr val="2D6CF2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D26F08E4-D9D3-4E45-A45F-168D12682F1C}"/>
              </a:ext>
            </a:extLst>
          </p:cNvPr>
          <p:cNvSpPr txBox="1"/>
          <p:nvPr/>
        </p:nvSpPr>
        <p:spPr>
          <a:xfrm>
            <a:off x="289676" y="617777"/>
            <a:ext cx="320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spc="-150" dirty="0">
                <a:solidFill>
                  <a:srgbClr val="FFFFFF"/>
                </a:solidFill>
                <a:latin typeface="Arial"/>
                <a:ea typeface="Arial Unicode MS" charset="0"/>
                <a:cs typeface="Arial"/>
              </a:rPr>
              <a:t>TOPICS</a:t>
            </a:r>
          </a:p>
        </p:txBody>
      </p:sp>
      <p:sp>
        <p:nvSpPr>
          <p:cNvPr id="12" name="Oval 11"/>
          <p:cNvSpPr/>
          <p:nvPr/>
        </p:nvSpPr>
        <p:spPr>
          <a:xfrm>
            <a:off x="2904469" y="3753725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44771" y="3670095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911175" y="4834557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1477" y="4750927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rgbClr val="104A9B"/>
                </a:solidFill>
              </a:rPr>
              <a:t>3</a:t>
            </a:r>
          </a:p>
        </p:txBody>
      </p:sp>
      <p:sp>
        <p:nvSpPr>
          <p:cNvPr id="18" name="Google Shape;200;p31">
            <a:extLst>
              <a:ext uri="{FF2B5EF4-FFF2-40B4-BE49-F238E27FC236}">
                <a16:creationId xmlns:a16="http://schemas.microsoft.com/office/drawing/2014/main" id="{3F7D1F00-0E11-8646-82B0-458998F21FBC}"/>
              </a:ext>
            </a:extLst>
          </p:cNvPr>
          <p:cNvSpPr txBox="1">
            <a:spLocks/>
          </p:cNvSpPr>
          <p:nvPr/>
        </p:nvSpPr>
        <p:spPr>
          <a:xfrm>
            <a:off x="5336122" y="2560975"/>
            <a:ext cx="4489600" cy="77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s-CO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7CAF9BE9-ED8F-4423-B679-554E5B050B17}"/>
              </a:ext>
            </a:extLst>
          </p:cNvPr>
          <p:cNvSpPr/>
          <p:nvPr/>
        </p:nvSpPr>
        <p:spPr>
          <a:xfrm>
            <a:off x="2951477" y="2800379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AC368C5-5C1E-4D14-82D4-2C4A095D551A}"/>
              </a:ext>
            </a:extLst>
          </p:cNvPr>
          <p:cNvSpPr txBox="1"/>
          <p:nvPr/>
        </p:nvSpPr>
        <p:spPr>
          <a:xfrm>
            <a:off x="2991779" y="2716749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8B5CC10-B354-471D-B4EB-AE457C5F0BD5}"/>
              </a:ext>
            </a:extLst>
          </p:cNvPr>
          <p:cNvSpPr/>
          <p:nvPr/>
        </p:nvSpPr>
        <p:spPr>
          <a:xfrm>
            <a:off x="3455224" y="2760278"/>
            <a:ext cx="8231552" cy="642471"/>
          </a:xfrm>
          <a:prstGeom prst="rect">
            <a:avLst/>
          </a:prstGeom>
          <a:solidFill>
            <a:srgbClr val="2D6CF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bg2">
                    <a:lumMod val="90000"/>
                  </a:schemeClr>
                </a:solidFill>
              </a:rPr>
              <a:t>Plataforma Clínica </a:t>
            </a:r>
            <a:r>
              <a:rPr lang="es-CO" sz="2400" b="1">
                <a:solidFill>
                  <a:schemeClr val="bg2">
                    <a:lumMod val="90000"/>
                  </a:schemeClr>
                </a:solidFill>
              </a:rPr>
              <a:t>Global COVID-19</a:t>
            </a:r>
            <a:endParaRPr lang="es-CO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6" name="Rectángulo 24">
            <a:extLst>
              <a:ext uri="{FF2B5EF4-FFF2-40B4-BE49-F238E27FC236}">
                <a16:creationId xmlns:a16="http://schemas.microsoft.com/office/drawing/2014/main" id="{9C3D459A-2353-4FB8-B9D7-6064672F26FF}"/>
              </a:ext>
            </a:extLst>
          </p:cNvPr>
          <p:cNvSpPr/>
          <p:nvPr/>
        </p:nvSpPr>
        <p:spPr>
          <a:xfrm>
            <a:off x="3455224" y="3714519"/>
            <a:ext cx="8337447" cy="642471"/>
          </a:xfrm>
          <a:prstGeom prst="rect">
            <a:avLst/>
          </a:prstGeom>
          <a:solidFill>
            <a:srgbClr val="2D6CF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2">
                    <a:lumMod val="90000"/>
                  </a:schemeClr>
                </a:solidFill>
              </a:rPr>
              <a:t>Estudio POST </a:t>
            </a:r>
            <a:r>
              <a:rPr lang="es-ES" sz="2400" b="1">
                <a:solidFill>
                  <a:schemeClr val="bg2">
                    <a:lumMod val="90000"/>
                  </a:schemeClr>
                </a:solidFill>
              </a:rPr>
              <a:t>COVID </a:t>
            </a:r>
            <a:endParaRPr lang="es-CO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5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466281" y="1401809"/>
            <a:ext cx="6535020" cy="333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CORONAVIRUS (SARS-COV-2) IN PEDIATRIC POPULATION IN COLOMBIA: EPIC GROUP.</a:t>
            </a:r>
            <a:endParaRPr lang="es-MX" sz="3200" dirty="0">
              <a:solidFill>
                <a:srgbClr val="0070C0"/>
              </a:solidFill>
              <a:latin typeface="Arial Rounded MT Bold" panose="020F0704030504030204" pitchFamily="34" charset="77"/>
              <a:ea typeface="Verdana" panose="020B0604030504040204" pitchFamily="34" charset="0"/>
            </a:endParaRPr>
          </a:p>
        </p:txBody>
      </p:sp>
      <p:pic>
        <p:nvPicPr>
          <p:cNvPr id="2050" name="Picture 2" descr="Vector Premium | Concepto de prevención de la enfermedad coronavirus  2019-ncov o covid-19 con niños lindos niño y niña con mascarilla aislada  sobre fondo blanco ilustración vectorial">
            <a:extLst>
              <a:ext uri="{FF2B5EF4-FFF2-40B4-BE49-F238E27FC236}">
                <a16:creationId xmlns:a16="http://schemas.microsoft.com/office/drawing/2014/main" id="{53D27D55-B161-7A42-96D5-20A1E224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21" y="512630"/>
            <a:ext cx="4421898" cy="33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n de la noticia">
            <a:extLst>
              <a:ext uri="{FF2B5EF4-FFF2-40B4-BE49-F238E27FC236}">
                <a16:creationId xmlns:a16="http://schemas.microsoft.com/office/drawing/2014/main" id="{ACA889F0-350E-4DE4-88B9-EB350308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1" y="4385261"/>
            <a:ext cx="5148702" cy="21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76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9302"/>
            <a:ext cx="10515600" cy="1325563"/>
          </a:xfrm>
        </p:spPr>
        <p:txBody>
          <a:bodyPr>
            <a:normAutofit/>
          </a:bodyPr>
          <a:lstStyle/>
          <a:p>
            <a:r>
              <a:rPr lang="es-MX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COLOMBIA CORE TEAM</a:t>
            </a:r>
            <a:endParaRPr lang="es-CO" sz="4000" dirty="0">
              <a:solidFill>
                <a:srgbClr val="002060"/>
              </a:solidFill>
              <a:latin typeface="Arial Rounded MT Bold" panose="020F0704030504030204" pitchFamily="34" charset="77"/>
              <a:ea typeface="Verdana" panose="020B0604030504040204" pitchFamily="34" charset="0"/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2127966" y="1270000"/>
          <a:ext cx="5695404" cy="531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6A037212-CA41-A54A-A732-B4AD65586E6C}"/>
              </a:ext>
            </a:extLst>
          </p:cNvPr>
          <p:cNvSpPr/>
          <p:nvPr/>
        </p:nvSpPr>
        <p:spPr>
          <a:xfrm>
            <a:off x="8536618" y="1394865"/>
            <a:ext cx="2193650" cy="50668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Equipo multidisciplinario EPICO COLOMBIA</a:t>
            </a:r>
          </a:p>
          <a:p>
            <a:pPr algn="ctr"/>
            <a:endParaRPr lang="es-CO" b="1" dirty="0"/>
          </a:p>
          <a:p>
            <a:pPr algn="ctr"/>
            <a:r>
              <a:rPr lang="es-CO" b="1" dirty="0"/>
              <a:t>Diferentes especialidades, enfoque clínico y metodológico</a:t>
            </a:r>
          </a:p>
          <a:p>
            <a:pPr algn="ctr"/>
            <a:endParaRPr lang="es-CO" b="1" dirty="0"/>
          </a:p>
          <a:p>
            <a:pPr algn="ctr"/>
            <a:r>
              <a:rPr lang="es-CO" b="1" dirty="0"/>
              <a:t>Representación de diferentes Sociedades Científicas</a:t>
            </a:r>
          </a:p>
        </p:txBody>
      </p:sp>
    </p:spTree>
    <p:extLst>
      <p:ext uri="{BB962C8B-B14F-4D97-AF65-F5344CB8AC3E}">
        <p14:creationId xmlns:p14="http://schemas.microsoft.com/office/powerpoint/2010/main" val="24917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02BE21-8D59-DF44-8247-694BF3D41AE3}"/>
              </a:ext>
            </a:extLst>
          </p:cNvPr>
          <p:cNvSpPr txBox="1"/>
          <p:nvPr/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workflow in the COVID and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Postcovid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 Platform Projects.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517371F-6DB6-3E14-35D1-5CD30312B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5630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945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F13F90B-D108-0340-B981-5E7991EE155B}"/>
              </a:ext>
            </a:extLst>
          </p:cNvPr>
          <p:cNvSpPr/>
          <p:nvPr/>
        </p:nvSpPr>
        <p:spPr>
          <a:xfrm>
            <a:off x="2082746" y="3994232"/>
            <a:ext cx="3022899" cy="250653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7311" y="410082"/>
            <a:ext cx="859666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O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OBJETIVES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idx="1"/>
          </p:nvPr>
        </p:nvSpPr>
        <p:spPr>
          <a:xfrm>
            <a:off x="807311" y="1488958"/>
            <a:ext cx="10342910" cy="2454440"/>
          </a:xfrm>
        </p:spPr>
        <p:txBody>
          <a:bodyPr>
            <a:normAutofit/>
          </a:bodyPr>
          <a:lstStyle/>
          <a:p>
            <a:pPr marL="152396" indent="0" algn="just">
              <a:lnSpc>
                <a:spcPct val="150000"/>
              </a:lnSpc>
              <a:buNone/>
            </a:pPr>
            <a:r>
              <a:rPr lang="en-US" sz="2000" dirty="0"/>
              <a:t>To describe the spectrum of disease associated with confirmed SARS-CoV-2 infection that requires hospital management in the different areas of pediatrics, including its evolution, severity factors, and outcomes.</a:t>
            </a:r>
            <a:endParaRPr lang="es-CO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EF25D-EBED-314D-92F4-0A9F084B2F68}"/>
              </a:ext>
            </a:extLst>
          </p:cNvPr>
          <p:cNvSpPr txBox="1"/>
          <p:nvPr/>
        </p:nvSpPr>
        <p:spPr>
          <a:xfrm>
            <a:off x="1797666" y="5016665"/>
            <a:ext cx="359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2060"/>
                </a:solidFill>
              </a:rPr>
              <a:t>GENERAL PEDIATRICS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5AE74E-BA5A-394D-A387-2EB7454708E8}"/>
              </a:ext>
            </a:extLst>
          </p:cNvPr>
          <p:cNvSpPr/>
          <p:nvPr/>
        </p:nvSpPr>
        <p:spPr>
          <a:xfrm>
            <a:off x="7371435" y="3994232"/>
            <a:ext cx="3022899" cy="2506532"/>
          </a:xfrm>
          <a:prstGeom prst="rect">
            <a:avLst/>
          </a:prstGeom>
          <a:solidFill>
            <a:srgbClr val="2DC4E7"/>
          </a:solidFill>
          <a:ln>
            <a:solidFill>
              <a:srgbClr val="DFE8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DC4E7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7B3942-B6C8-7E45-9E9A-42FC4FFE1A04}"/>
              </a:ext>
            </a:extLst>
          </p:cNvPr>
          <p:cNvSpPr txBox="1"/>
          <p:nvPr/>
        </p:nvSpPr>
        <p:spPr>
          <a:xfrm>
            <a:off x="7086356" y="5016665"/>
            <a:ext cx="359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err="1">
                <a:solidFill>
                  <a:schemeClr val="bg1"/>
                </a:solidFill>
              </a:rPr>
              <a:t>Newborn</a:t>
            </a:r>
            <a:r>
              <a:rPr lang="es-CO" sz="2400" b="1" dirty="0">
                <a:solidFill>
                  <a:schemeClr val="bg1"/>
                </a:solidFill>
              </a:rPr>
              <a:t> </a:t>
            </a:r>
            <a:r>
              <a:rPr lang="es-CO" sz="2400" b="1" dirty="0" err="1">
                <a:solidFill>
                  <a:schemeClr val="bg1"/>
                </a:solidFill>
              </a:rPr>
              <a:t>population</a:t>
            </a:r>
            <a:endParaRPr lang="es-CO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3556095-055B-5641-9868-788844416FF2}"/>
              </a:ext>
            </a:extLst>
          </p:cNvPr>
          <p:cNvCxnSpPr>
            <a:cxnSpLocks/>
          </p:cNvCxnSpPr>
          <p:nvPr/>
        </p:nvCxnSpPr>
        <p:spPr>
          <a:xfrm>
            <a:off x="9159623" y="3455397"/>
            <a:ext cx="0" cy="1643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E645FD5-0AFF-C141-9315-C809C626F3B3}"/>
              </a:ext>
            </a:extLst>
          </p:cNvPr>
          <p:cNvCxnSpPr>
            <a:cxnSpLocks/>
          </p:cNvCxnSpPr>
          <p:nvPr/>
        </p:nvCxnSpPr>
        <p:spPr>
          <a:xfrm flipV="1">
            <a:off x="6555249" y="4689915"/>
            <a:ext cx="88750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25974" y="265355"/>
            <a:ext cx="8596668" cy="530711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METHODS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A09F554-60E6-E04F-9387-48F1FD60473E}"/>
              </a:ext>
            </a:extLst>
          </p:cNvPr>
          <p:cNvGrpSpPr/>
          <p:nvPr/>
        </p:nvGrpSpPr>
        <p:grpSpPr>
          <a:xfrm>
            <a:off x="283285" y="1436348"/>
            <a:ext cx="2750373" cy="1477328"/>
            <a:chOff x="681317" y="1266277"/>
            <a:chExt cx="2750373" cy="147732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6D410DFE-FCB4-2844-BA1F-F0F9312DCCAD}"/>
                </a:ext>
              </a:extLst>
            </p:cNvPr>
            <p:cNvSpPr/>
            <p:nvPr/>
          </p:nvSpPr>
          <p:spPr>
            <a:xfrm>
              <a:off x="681318" y="1266277"/>
              <a:ext cx="2750372" cy="147732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r>
                <a:rPr lang="es-MX" dirty="0">
                  <a:solidFill>
                    <a:schemeClr val="bg1"/>
                  </a:solidFill>
                </a:rPr>
                <a:t>Estudio </a:t>
              </a:r>
              <a:r>
                <a:rPr lang="es-MX" b="1" dirty="0">
                  <a:solidFill>
                    <a:schemeClr val="bg1"/>
                  </a:solidFill>
                </a:rPr>
                <a:t>observacional</a:t>
              </a:r>
              <a:r>
                <a:rPr lang="es-MX" dirty="0">
                  <a:solidFill>
                    <a:schemeClr val="bg1"/>
                  </a:solidFill>
                </a:rPr>
                <a:t> descriptivo, multicéntrico</a:t>
              </a:r>
              <a:endParaRPr lang="es-CO" dirty="0">
                <a:solidFill>
                  <a:schemeClr val="bg1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41D1CE5-864C-D74C-A6C4-ACE1CFD49C1D}"/>
                </a:ext>
              </a:extLst>
            </p:cNvPr>
            <p:cNvSpPr txBox="1"/>
            <p:nvPr/>
          </p:nvSpPr>
          <p:spPr>
            <a:xfrm>
              <a:off x="681317" y="1266277"/>
              <a:ext cx="27503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chemeClr val="bg1"/>
                  </a:solidFill>
                </a:rPr>
                <a:t>Tipo de estudio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400FD16-8595-0143-97D4-EEC79D3F5E04}"/>
              </a:ext>
            </a:extLst>
          </p:cNvPr>
          <p:cNvGrpSpPr/>
          <p:nvPr/>
        </p:nvGrpSpPr>
        <p:grpSpPr>
          <a:xfrm>
            <a:off x="3761845" y="1438645"/>
            <a:ext cx="2750374" cy="1571200"/>
            <a:chOff x="3985706" y="1541737"/>
            <a:chExt cx="2750374" cy="15712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3898699-04CE-C842-8A15-AAAF1CDD1E91}"/>
                </a:ext>
              </a:extLst>
            </p:cNvPr>
            <p:cNvSpPr/>
            <p:nvPr/>
          </p:nvSpPr>
          <p:spPr>
            <a:xfrm>
              <a:off x="3985708" y="1635609"/>
              <a:ext cx="2750372" cy="147732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r>
                <a:rPr lang="es-MX" dirty="0">
                  <a:solidFill>
                    <a:schemeClr val="bg1"/>
                  </a:solidFill>
                </a:rPr>
                <a:t>Menores 18 años (incluye neonatos) con infección confirmada por SARS CoV2.</a:t>
              </a:r>
              <a:endParaRPr lang="es-CO" dirty="0">
                <a:solidFill>
                  <a:schemeClr val="bg1"/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D9A53FE-717D-DE4D-A336-5C51A2B66542}"/>
                </a:ext>
              </a:extLst>
            </p:cNvPr>
            <p:cNvSpPr txBox="1"/>
            <p:nvPr/>
          </p:nvSpPr>
          <p:spPr>
            <a:xfrm>
              <a:off x="3985706" y="1541737"/>
              <a:ext cx="27503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chemeClr val="bg1"/>
                  </a:solidFill>
                </a:rPr>
                <a:t>Población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7088B6C-8562-4E46-8E65-A16F38043984}"/>
              </a:ext>
            </a:extLst>
          </p:cNvPr>
          <p:cNvGrpSpPr/>
          <p:nvPr/>
        </p:nvGrpSpPr>
        <p:grpSpPr>
          <a:xfrm>
            <a:off x="7399724" y="1429427"/>
            <a:ext cx="3400954" cy="2031325"/>
            <a:chOff x="3985707" y="1635609"/>
            <a:chExt cx="2750373" cy="203132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9859988F-E8BB-8242-A73C-1035646BD037}"/>
                </a:ext>
              </a:extLst>
            </p:cNvPr>
            <p:cNvSpPr/>
            <p:nvPr/>
          </p:nvSpPr>
          <p:spPr>
            <a:xfrm>
              <a:off x="3985708" y="1635609"/>
              <a:ext cx="2750372" cy="203132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r>
                <a:rPr lang="es-MX" dirty="0">
                  <a:solidFill>
                    <a:schemeClr val="bg1"/>
                  </a:solidFill>
                </a:rPr>
                <a:t>Red Cap: variables sociodemográficas, clinicas, evolució y desenlaces</a:t>
              </a: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CO" dirty="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EB5F2F3-E173-1444-99A9-DA9A6FBD07FE}"/>
                </a:ext>
              </a:extLst>
            </p:cNvPr>
            <p:cNvSpPr txBox="1"/>
            <p:nvPr/>
          </p:nvSpPr>
          <p:spPr>
            <a:xfrm>
              <a:off x="3985707" y="1635609"/>
              <a:ext cx="27503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chemeClr val="bg1"/>
                  </a:solidFill>
                </a:rPr>
                <a:t>Recolección información</a:t>
              </a: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F104268-C78A-1540-A3DD-9574597BBC0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033655" y="2271181"/>
            <a:ext cx="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0F4271D-4574-D347-8621-554BD0ADD05D}"/>
              </a:ext>
            </a:extLst>
          </p:cNvPr>
          <p:cNvCxnSpPr>
            <a:cxnSpLocks/>
          </p:cNvCxnSpPr>
          <p:nvPr/>
        </p:nvCxnSpPr>
        <p:spPr>
          <a:xfrm flipV="1">
            <a:off x="6512219" y="2306592"/>
            <a:ext cx="88750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BD8D463-FCB2-9C48-B092-EC096A1396C1}"/>
              </a:ext>
            </a:extLst>
          </p:cNvPr>
          <p:cNvGrpSpPr/>
          <p:nvPr/>
        </p:nvGrpSpPr>
        <p:grpSpPr>
          <a:xfrm>
            <a:off x="7399722" y="4031966"/>
            <a:ext cx="3400954" cy="1200329"/>
            <a:chOff x="3985707" y="1635609"/>
            <a:chExt cx="2750373" cy="1200329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45AC0493-E6AF-8446-B533-B89D6F2EF4DD}"/>
                </a:ext>
              </a:extLst>
            </p:cNvPr>
            <p:cNvSpPr/>
            <p:nvPr/>
          </p:nvSpPr>
          <p:spPr>
            <a:xfrm>
              <a:off x="3985708" y="1635609"/>
              <a:ext cx="2750372" cy="120032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r>
                <a:rPr lang="es-MX" dirty="0">
                  <a:solidFill>
                    <a:schemeClr val="bg1"/>
                  </a:solidFill>
                </a:rPr>
                <a:t>Intrahospitalario, sin seguimiento ambulatorio</a:t>
              </a:r>
              <a:endParaRPr lang="es-CO" dirty="0">
                <a:solidFill>
                  <a:schemeClr val="bg1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B095D9A-44E0-E546-94E2-72EEDEFA9115}"/>
                </a:ext>
              </a:extLst>
            </p:cNvPr>
            <p:cNvSpPr txBox="1"/>
            <p:nvPr/>
          </p:nvSpPr>
          <p:spPr>
            <a:xfrm>
              <a:off x="3985707" y="1635609"/>
              <a:ext cx="27503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chemeClr val="bg1"/>
                  </a:solidFill>
                </a:rPr>
                <a:t>Seguimiento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F931D04-0C29-5F40-A613-67DEB6E5E2AB}"/>
              </a:ext>
            </a:extLst>
          </p:cNvPr>
          <p:cNvGrpSpPr/>
          <p:nvPr/>
        </p:nvGrpSpPr>
        <p:grpSpPr>
          <a:xfrm>
            <a:off x="4065751" y="4232740"/>
            <a:ext cx="2750372" cy="923330"/>
            <a:chOff x="3985707" y="1635609"/>
            <a:chExt cx="2750373" cy="923330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7E1A044-0AC5-DE4C-BABA-F7A54B0AF8CA}"/>
                </a:ext>
              </a:extLst>
            </p:cNvPr>
            <p:cNvSpPr/>
            <p:nvPr/>
          </p:nvSpPr>
          <p:spPr>
            <a:xfrm>
              <a:off x="3985708" y="1635609"/>
              <a:ext cx="2750372" cy="92333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r>
                <a:rPr lang="es-MX" dirty="0">
                  <a:solidFill>
                    <a:schemeClr val="bg1"/>
                  </a:solidFill>
                </a:rPr>
                <a:t>24 meses</a:t>
              </a:r>
              <a:endParaRPr lang="es-CO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BEEBEEE1-065F-0145-9B32-83A6212C00E3}"/>
                </a:ext>
              </a:extLst>
            </p:cNvPr>
            <p:cNvSpPr txBox="1"/>
            <p:nvPr/>
          </p:nvSpPr>
          <p:spPr>
            <a:xfrm>
              <a:off x="3985707" y="1635609"/>
              <a:ext cx="27503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chemeClr val="bg1"/>
                  </a:solidFill>
                </a:rPr>
                <a:t>Duración </a:t>
              </a:r>
            </a:p>
          </p:txBody>
        </p: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D6898A0-C3DE-0E47-98D5-F80C31C56AC0}"/>
              </a:ext>
            </a:extLst>
          </p:cNvPr>
          <p:cNvSpPr/>
          <p:nvPr/>
        </p:nvSpPr>
        <p:spPr>
          <a:xfrm>
            <a:off x="7399722" y="2884746"/>
            <a:ext cx="3400954" cy="569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 indent="0" algn="ctr" fontAlgn="base">
              <a:lnSpc>
                <a:spcPct val="150000"/>
              </a:lnSpc>
              <a:buNone/>
            </a:pPr>
            <a:r>
              <a:rPr lang="es-CO" sz="1100" b="1" dirty="0">
                <a:solidFill>
                  <a:schemeClr val="bg1"/>
                </a:solidFill>
              </a:rPr>
              <a:t>159  Variables compartidas, 28 pediátricas y 61 neonatales exclusivas respectivamente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270A6AE-48E0-A44A-B0D3-CE0CCD5EE145}"/>
              </a:ext>
            </a:extLst>
          </p:cNvPr>
          <p:cNvGrpSpPr/>
          <p:nvPr/>
        </p:nvGrpSpPr>
        <p:grpSpPr>
          <a:xfrm>
            <a:off x="283285" y="3298284"/>
            <a:ext cx="2750372" cy="2031325"/>
            <a:chOff x="3985707" y="1635609"/>
            <a:chExt cx="2750373" cy="2031325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91B03AD8-4573-044C-A97E-E87A34AC8165}"/>
                </a:ext>
              </a:extLst>
            </p:cNvPr>
            <p:cNvSpPr/>
            <p:nvPr/>
          </p:nvSpPr>
          <p:spPr>
            <a:xfrm>
              <a:off x="3985708" y="1635609"/>
              <a:ext cx="2750372" cy="203132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endParaRPr lang="es-MX" dirty="0">
                <a:solidFill>
                  <a:schemeClr val="bg1"/>
                </a:solidFill>
              </a:endParaRPr>
            </a:p>
            <a:p>
              <a:pPr algn="ctr"/>
              <a:r>
                <a:rPr lang="es-CO" dirty="0">
                  <a:solidFill>
                    <a:schemeClr val="bg1"/>
                  </a:solidFill>
                </a:rPr>
                <a:t>Se espera incluir el mayor número posible de cada uno de centros paricipantes (se estima por lo menos 200)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828B730-C09A-0940-B689-AED563719E69}"/>
                </a:ext>
              </a:extLst>
            </p:cNvPr>
            <p:cNvSpPr txBox="1"/>
            <p:nvPr/>
          </p:nvSpPr>
          <p:spPr>
            <a:xfrm>
              <a:off x="3985707" y="1635609"/>
              <a:ext cx="27503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chemeClr val="bg1"/>
                  </a:solidFill>
                </a:rPr>
                <a:t>Tamaño de muestra</a:t>
              </a:r>
            </a:p>
          </p:txBody>
        </p:sp>
      </p:grp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824414A-2089-AE4D-80B9-B3E5353C3F9A}"/>
              </a:ext>
            </a:extLst>
          </p:cNvPr>
          <p:cNvCxnSpPr>
            <a:cxnSpLocks/>
          </p:cNvCxnSpPr>
          <p:nvPr/>
        </p:nvCxnSpPr>
        <p:spPr>
          <a:xfrm>
            <a:off x="3044417" y="4695772"/>
            <a:ext cx="101057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039CD2C-FC98-3242-B865-A7C2CEFC5379}"/>
              </a:ext>
            </a:extLst>
          </p:cNvPr>
          <p:cNvSpPr/>
          <p:nvPr/>
        </p:nvSpPr>
        <p:spPr>
          <a:xfrm>
            <a:off x="283284" y="5791320"/>
            <a:ext cx="2750371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Análisis estadístico</a:t>
            </a:r>
          </a:p>
          <a:p>
            <a:pPr algn="ctr"/>
            <a:r>
              <a:rPr lang="es-CO" dirty="0">
                <a:solidFill>
                  <a:schemeClr val="bg1"/>
                </a:solidFill>
              </a:rPr>
              <a:t>Limitaciones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03F104C-2D16-2B43-8105-E9861EAAB4BD}"/>
              </a:ext>
            </a:extLst>
          </p:cNvPr>
          <p:cNvCxnSpPr>
            <a:cxnSpLocks/>
          </p:cNvCxnSpPr>
          <p:nvPr/>
        </p:nvCxnSpPr>
        <p:spPr>
          <a:xfrm>
            <a:off x="1658469" y="5305385"/>
            <a:ext cx="0" cy="485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CF22FD58-4573-6944-B748-68331CCA7ADA}"/>
              </a:ext>
            </a:extLst>
          </p:cNvPr>
          <p:cNvSpPr txBox="1">
            <a:spLocks/>
          </p:cNvSpPr>
          <p:nvPr/>
        </p:nvSpPr>
        <p:spPr>
          <a:xfrm>
            <a:off x="442268" y="-138035"/>
            <a:ext cx="7937458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EPICO Colombia</a:t>
            </a:r>
          </a:p>
        </p:txBody>
      </p:sp>
      <p:cxnSp>
        <p:nvCxnSpPr>
          <p:cNvPr id="10" name="Google Shape;213;p32">
            <a:extLst>
              <a:ext uri="{FF2B5EF4-FFF2-40B4-BE49-F238E27FC236}">
                <a16:creationId xmlns:a16="http://schemas.microsoft.com/office/drawing/2014/main" id="{A33EEBD1-AE4B-AE41-9716-F39C56D1D692}"/>
              </a:ext>
            </a:extLst>
          </p:cNvPr>
          <p:cNvCxnSpPr>
            <a:cxnSpLocks/>
          </p:cNvCxnSpPr>
          <p:nvPr/>
        </p:nvCxnSpPr>
        <p:spPr>
          <a:xfrm>
            <a:off x="618097" y="1009692"/>
            <a:ext cx="4049437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12BA82-93B5-4D49-8153-3419A46A2C57}"/>
              </a:ext>
            </a:extLst>
          </p:cNvPr>
          <p:cNvSpPr txBox="1"/>
          <p:nvPr/>
        </p:nvSpPr>
        <p:spPr>
          <a:xfrm>
            <a:off x="442268" y="1223840"/>
            <a:ext cx="6422556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Clínica Infantil Colsubsidio (CIC)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Hospital Regional de la Orinoquia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San José Centro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</a:rPr>
              <a:t>Clinica Materno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</a:rPr>
              <a:t>Infantil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</a:rPr>
              <a:t> San Luis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Instituto Roosevelt (IR)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Clínica Colsanitas Pediátrica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MX" sz="1800" b="0" i="0" u="none" strike="noStrike" dirty="0">
                <a:solidFill>
                  <a:srgbClr val="000000"/>
                </a:solidFill>
                <a:effectLst/>
              </a:rPr>
              <a:t>Clínica Colsanitas S.A. Sede Santa María del Lago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Hospital Militar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San José Infantil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Hospital Universitario Fundación Valle del Lili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MX" sz="1800" b="0" i="0" u="none" strike="noStrike" dirty="0">
                <a:solidFill>
                  <a:srgbClr val="000000"/>
                </a:solidFill>
                <a:effectLst/>
              </a:rPr>
              <a:t>Hospital Universitario Fundación Santa Fe de Bogotá (HUFSFB)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Clínica SOMA</a:t>
            </a:r>
            <a:endParaRPr lang="es-CO" sz="2800" dirty="0"/>
          </a:p>
          <a:p>
            <a:pPr marL="285750" marR="0" indent="-285750" rtl="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O" sz="1800" b="0" i="0" u="none" strike="noStrike" dirty="0">
                <a:solidFill>
                  <a:srgbClr val="000000"/>
                </a:solidFill>
                <a:effectLst/>
              </a:rPr>
              <a:t>Clínica del Rosario</a:t>
            </a:r>
            <a:endParaRPr lang="es-CO" sz="2800" b="0" i="0" u="none" strike="noStrike" dirty="0">
              <a:effectLst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7D22F4-7CFD-4BA1-A629-DBF8C7A5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88" y="545668"/>
            <a:ext cx="5357876" cy="53967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CDD1E06-7751-485C-9DE8-A2B8DB719356}"/>
              </a:ext>
            </a:extLst>
          </p:cNvPr>
          <p:cNvSpPr txBox="1"/>
          <p:nvPr/>
        </p:nvSpPr>
        <p:spPr>
          <a:xfrm>
            <a:off x="8860179" y="3173381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A7CA3B6-F195-4700-915C-9883C1D0D295}"/>
              </a:ext>
            </a:extLst>
          </p:cNvPr>
          <p:cNvSpPr txBox="1"/>
          <p:nvPr/>
        </p:nvSpPr>
        <p:spPr>
          <a:xfrm>
            <a:off x="8113025" y="3481189"/>
            <a:ext cx="2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B2A38F-A0A0-4D0E-BAB0-28A68C3E5E84}"/>
              </a:ext>
            </a:extLst>
          </p:cNvPr>
          <p:cNvSpPr txBox="1"/>
          <p:nvPr/>
        </p:nvSpPr>
        <p:spPr>
          <a:xfrm>
            <a:off x="9355474" y="2898215"/>
            <a:ext cx="2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6703BDF-52B0-4AE1-9F70-452A43E4BEF3}"/>
              </a:ext>
            </a:extLst>
          </p:cNvPr>
          <p:cNvSpPr txBox="1"/>
          <p:nvPr/>
        </p:nvSpPr>
        <p:spPr>
          <a:xfrm>
            <a:off x="9269693" y="2293782"/>
            <a:ext cx="2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A9A5DC-B295-4C02-BB5D-0889E5BC3DA9}"/>
              </a:ext>
            </a:extLst>
          </p:cNvPr>
          <p:cNvSpPr txBox="1"/>
          <p:nvPr/>
        </p:nvSpPr>
        <p:spPr>
          <a:xfrm>
            <a:off x="8379726" y="2663114"/>
            <a:ext cx="2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725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CF22FD58-4573-6944-B748-68331CCA7ADA}"/>
              </a:ext>
            </a:extLst>
          </p:cNvPr>
          <p:cNvSpPr txBox="1">
            <a:spLocks/>
          </p:cNvSpPr>
          <p:nvPr/>
        </p:nvSpPr>
        <p:spPr>
          <a:xfrm>
            <a:off x="442268" y="-138035"/>
            <a:ext cx="7937458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EPICO Colombia</a:t>
            </a:r>
          </a:p>
        </p:txBody>
      </p:sp>
      <p:cxnSp>
        <p:nvCxnSpPr>
          <p:cNvPr id="10" name="Google Shape;213;p32">
            <a:extLst>
              <a:ext uri="{FF2B5EF4-FFF2-40B4-BE49-F238E27FC236}">
                <a16:creationId xmlns:a16="http://schemas.microsoft.com/office/drawing/2014/main" id="{A33EEBD1-AE4B-AE41-9716-F39C56D1D692}"/>
              </a:ext>
            </a:extLst>
          </p:cNvPr>
          <p:cNvCxnSpPr>
            <a:cxnSpLocks/>
          </p:cNvCxnSpPr>
          <p:nvPr/>
        </p:nvCxnSpPr>
        <p:spPr>
          <a:xfrm>
            <a:off x="618097" y="1009692"/>
            <a:ext cx="4049437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table">
            <a:extLst>
              <a:ext uri="{FF2B5EF4-FFF2-40B4-BE49-F238E27FC236}">
                <a16:creationId xmlns:a16="http://schemas.microsoft.com/office/drawing/2014/main" id="{818FFB09-FE75-4CEB-897D-1AEB6ED01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97"/>
          <a:stretch/>
        </p:blipFill>
        <p:spPr>
          <a:xfrm>
            <a:off x="564777" y="1135376"/>
            <a:ext cx="11062446" cy="49594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FFBD94-C211-480F-BFF4-8E5E9613F693}"/>
              </a:ext>
            </a:extLst>
          </p:cNvPr>
          <p:cNvSpPr txBox="1"/>
          <p:nvPr/>
        </p:nvSpPr>
        <p:spPr>
          <a:xfrm>
            <a:off x="8875066" y="6220472"/>
            <a:ext cx="3316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Fecha de corte: 31 de diciembre 2021</a:t>
            </a:r>
          </a:p>
        </p:txBody>
      </p:sp>
    </p:spTree>
    <p:extLst>
      <p:ext uri="{BB962C8B-B14F-4D97-AF65-F5344CB8AC3E}">
        <p14:creationId xmlns:p14="http://schemas.microsoft.com/office/powerpoint/2010/main" val="304619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6171" y="-153598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  <a:endParaRPr lang="pt-BR" dirty="0">
              <a:solidFill>
                <a:schemeClr val="bg1"/>
              </a:solidFill>
              <a:latin typeface="Gilda Display" panose="02000000000000000000" pitchFamily="2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  <a:endParaRPr lang="pt-BR" sz="900" dirty="0">
              <a:latin typeface="Brother 1816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C77C0D-FD24-75F5-FBCC-CC3035C851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74"/>
          <a:stretch/>
        </p:blipFill>
        <p:spPr>
          <a:xfrm>
            <a:off x="860512" y="2830383"/>
            <a:ext cx="10745933" cy="32403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EC0A48A-EB4A-685B-9C40-6B75BD809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709" y="153598"/>
            <a:ext cx="3952779" cy="23695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CBC490-05AD-D7FE-DD6F-6BD2A053F1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25" b="3898"/>
          <a:stretch/>
        </p:blipFill>
        <p:spPr>
          <a:xfrm>
            <a:off x="1001622" y="276111"/>
            <a:ext cx="2426713" cy="224707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8B10560-4A8C-79D8-065E-04BF34BDD9C2}"/>
              </a:ext>
            </a:extLst>
          </p:cNvPr>
          <p:cNvSpPr txBox="1">
            <a:spLocks/>
          </p:cNvSpPr>
          <p:nvPr/>
        </p:nvSpPr>
        <p:spPr>
          <a:xfrm>
            <a:off x="3669957" y="1168141"/>
            <a:ext cx="4408578" cy="530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1432479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5E24E-04F4-4988-9306-5243A116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060" y="3028426"/>
            <a:ext cx="4087306" cy="1023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CHALLENGES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CC8F80-3D0E-4A77-854F-642F2742F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administrative processes are being more difficult than expected</a:t>
            </a:r>
          </a:p>
        </p:txBody>
      </p:sp>
      <p:pic>
        <p:nvPicPr>
          <p:cNvPr id="73" name="Picture 72" descr="White puzzle with one red piece">
            <a:extLst>
              <a:ext uri="{FF2B5EF4-FFF2-40B4-BE49-F238E27FC236}">
                <a16:creationId xmlns:a16="http://schemas.microsoft.com/office/drawing/2014/main" id="{7FBDE42D-B7B3-46B8-9E3B-085AFF05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8" r="20374"/>
          <a:stretch/>
        </p:blipFill>
        <p:spPr>
          <a:xfrm>
            <a:off x="53806" y="55005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0BB63E-47C1-41EA-8882-409225DC7D80}"/>
              </a:ext>
            </a:extLst>
          </p:cNvPr>
          <p:cNvSpPr txBox="1"/>
          <p:nvPr/>
        </p:nvSpPr>
        <p:spPr>
          <a:xfrm>
            <a:off x="4794051" y="1457459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Hospitals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F4F21D-8CDC-48B5-866B-CB6301E216AD}"/>
              </a:ext>
            </a:extLst>
          </p:cNvPr>
          <p:cNvSpPr txBox="1"/>
          <p:nvPr/>
        </p:nvSpPr>
        <p:spPr>
          <a:xfrm>
            <a:off x="3000205" y="418623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ICUs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874386-C2C7-46FC-BB21-7F8E0D14484F}"/>
              </a:ext>
            </a:extLst>
          </p:cNvPr>
          <p:cNvSpPr txBox="1"/>
          <p:nvPr/>
        </p:nvSpPr>
        <p:spPr>
          <a:xfrm>
            <a:off x="803688" y="4380035"/>
            <a:ext cx="197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Ethical</a:t>
            </a:r>
            <a:r>
              <a:rPr lang="es-CO" dirty="0">
                <a:solidFill>
                  <a:srgbClr val="00B050"/>
                </a:solidFill>
              </a:rPr>
              <a:t> </a:t>
            </a:r>
            <a:r>
              <a:rPr lang="es-CO" dirty="0" err="1">
                <a:solidFill>
                  <a:srgbClr val="00B050"/>
                </a:solidFill>
              </a:rPr>
              <a:t>Commitees</a:t>
            </a:r>
            <a:r>
              <a:rPr lang="es-CO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E6A6EBB-97A9-4EE6-8D3C-950830A88B49}"/>
              </a:ext>
            </a:extLst>
          </p:cNvPr>
          <p:cNvSpPr txBox="1"/>
          <p:nvPr/>
        </p:nvSpPr>
        <p:spPr>
          <a:xfrm>
            <a:off x="2826833" y="57140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Research</a:t>
            </a:r>
            <a:r>
              <a:rPr lang="es-CO" dirty="0">
                <a:solidFill>
                  <a:srgbClr val="00B050"/>
                </a:solidFill>
              </a:rPr>
              <a:t> Centers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1548265-6DC5-452C-BEC4-EC5BD8EA72ED}"/>
              </a:ext>
            </a:extLst>
          </p:cNvPr>
          <p:cNvSpPr txBox="1"/>
          <p:nvPr/>
        </p:nvSpPr>
        <p:spPr>
          <a:xfrm>
            <a:off x="1875557" y="2697024"/>
            <a:ext cx="318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MINSALUD/CENTRAL CORE/OPS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A4BAC2-D175-F900-3B28-765CF83DDDCA}"/>
              </a:ext>
            </a:extLst>
          </p:cNvPr>
          <p:cNvSpPr txBox="1"/>
          <p:nvPr/>
        </p:nvSpPr>
        <p:spPr>
          <a:xfrm>
            <a:off x="5469571" y="202234"/>
            <a:ext cx="19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Emergency</a:t>
            </a:r>
            <a:r>
              <a:rPr lang="es-CO" dirty="0">
                <a:solidFill>
                  <a:srgbClr val="00B050"/>
                </a:solidFill>
              </a:rPr>
              <a:t> </a:t>
            </a:r>
            <a:r>
              <a:rPr lang="es-CO" dirty="0" err="1">
                <a:solidFill>
                  <a:srgbClr val="00B050"/>
                </a:solidFill>
              </a:rPr>
              <a:t>Rooms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E48A32-CEA2-D35D-8EBF-44DA2BD8DDA5}"/>
              </a:ext>
            </a:extLst>
          </p:cNvPr>
          <p:cNvSpPr txBox="1"/>
          <p:nvPr/>
        </p:nvSpPr>
        <p:spPr>
          <a:xfrm>
            <a:off x="5996422" y="3188282"/>
            <a:ext cx="96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0B050"/>
                </a:solidFill>
              </a:rPr>
              <a:t>Big Data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178873-3FF5-5909-7454-F52DAE30C657}"/>
              </a:ext>
            </a:extLst>
          </p:cNvPr>
          <p:cNvSpPr txBox="1"/>
          <p:nvPr/>
        </p:nvSpPr>
        <p:spPr>
          <a:xfrm>
            <a:off x="6219033" y="1088127"/>
            <a:ext cx="21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Laboratory</a:t>
            </a:r>
            <a:r>
              <a:rPr lang="es-CO" dirty="0">
                <a:solidFill>
                  <a:srgbClr val="00B050"/>
                </a:solidFill>
              </a:rPr>
              <a:t>  </a:t>
            </a:r>
            <a:r>
              <a:rPr lang="es-CO" dirty="0" err="1">
                <a:solidFill>
                  <a:srgbClr val="00B050"/>
                </a:solidFill>
              </a:rPr>
              <a:t>services</a:t>
            </a:r>
            <a:r>
              <a:rPr lang="es-CO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093F4C-6DF0-6EEF-FE80-68D7C2BF7DEB}"/>
              </a:ext>
            </a:extLst>
          </p:cNvPr>
          <p:cNvSpPr txBox="1"/>
          <p:nvPr/>
        </p:nvSpPr>
        <p:spPr>
          <a:xfrm>
            <a:off x="5909637" y="6022673"/>
            <a:ext cx="6095064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s-CO" dirty="0"/>
              <a:t>At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beginning</a:t>
            </a:r>
            <a:r>
              <a:rPr lang="es-CO" dirty="0"/>
              <a:t>, </a:t>
            </a:r>
            <a:r>
              <a:rPr lang="es-CO" dirty="0" err="1"/>
              <a:t>solidarity</a:t>
            </a:r>
            <a:r>
              <a:rPr lang="es-CO" dirty="0"/>
              <a:t> and </a:t>
            </a:r>
            <a:r>
              <a:rPr lang="es-CO" dirty="0" err="1"/>
              <a:t>resilience</a:t>
            </a:r>
            <a:r>
              <a:rPr lang="es-CO" dirty="0"/>
              <a:t> </a:t>
            </a:r>
            <a:r>
              <a:rPr lang="es-CO" dirty="0" err="1"/>
              <a:t>surpassed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bureaucracy</a:t>
            </a:r>
            <a:r>
              <a:rPr lang="es-CO" dirty="0"/>
              <a:t>, </a:t>
            </a:r>
            <a:r>
              <a:rPr lang="es-CO" dirty="0" err="1"/>
              <a:t>but</a:t>
            </a:r>
            <a:r>
              <a:rPr lang="es-CO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69469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E5B13-1803-42E2-A238-2AB969901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074" y="923828"/>
            <a:ext cx="9144000" cy="1181542"/>
          </a:xfrm>
        </p:spPr>
        <p:txBody>
          <a:bodyPr/>
          <a:lstStyle/>
          <a:p>
            <a:r>
              <a:rPr lang="es-MX" sz="36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NEEDS</a:t>
            </a:r>
            <a:endParaRPr lang="es-CO" sz="3600" dirty="0">
              <a:solidFill>
                <a:srgbClr val="002060"/>
              </a:solidFill>
              <a:latin typeface="Arial Rounded MT Bold" panose="020F0704030504030204" pitchFamily="34" charset="77"/>
              <a:ea typeface="Verdan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C896A0-FBC0-40A1-90CE-25F818677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926" y="3453247"/>
            <a:ext cx="9144000" cy="1655762"/>
          </a:xfr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More agile administrative processes, including ethical processes, but maintaining its seriousness.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Focal points for clinical and observational studies.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Big data handling capacity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6364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E711C-CC2B-A17B-1CCB-ED900391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628" y="513225"/>
            <a:ext cx="4560256" cy="1325563"/>
          </a:xfrm>
        </p:spPr>
        <p:txBody>
          <a:bodyPr/>
          <a:lstStyle/>
          <a:p>
            <a:r>
              <a:rPr lang="es-CO" b="1" dirty="0" err="1">
                <a:solidFill>
                  <a:srgbClr val="0070C0"/>
                </a:solidFill>
              </a:rPr>
              <a:t>Muito</a:t>
            </a:r>
            <a:r>
              <a:rPr lang="es-CO" b="1" dirty="0">
                <a:solidFill>
                  <a:srgbClr val="0070C0"/>
                </a:solidFill>
              </a:rPr>
              <a:t> </a:t>
            </a:r>
            <a:r>
              <a:rPr lang="es-CO" b="1" dirty="0" err="1">
                <a:solidFill>
                  <a:srgbClr val="0070C0"/>
                </a:solidFill>
              </a:rPr>
              <a:t>obrigado</a:t>
            </a:r>
            <a:endParaRPr lang="es-CO" b="1" dirty="0">
              <a:solidFill>
                <a:srgbClr val="0070C0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2EE5217-7694-54F3-33D3-49C8D075C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333" y="3709396"/>
            <a:ext cx="2047583" cy="839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8A2CC72-1A7A-C9A4-7459-8181EA79D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339" y="3847768"/>
            <a:ext cx="1420628" cy="519781"/>
          </a:xfrm>
          <a:prstGeom prst="rect">
            <a:avLst/>
          </a:prstGeom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857469F0-E79C-1949-BDC3-7DA8B793434B}"/>
              </a:ext>
            </a:extLst>
          </p:cNvPr>
          <p:cNvGrpSpPr/>
          <p:nvPr/>
        </p:nvGrpSpPr>
        <p:grpSpPr>
          <a:xfrm>
            <a:off x="387286" y="2030753"/>
            <a:ext cx="5889541" cy="4454302"/>
            <a:chOff x="1200710" y="1980264"/>
            <a:chExt cx="5889541" cy="445430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D349E60-7BC8-94A4-24BD-27310AF32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7" t="-488" r="19883" b="81366"/>
            <a:stretch/>
          </p:blipFill>
          <p:spPr>
            <a:xfrm>
              <a:off x="1269279" y="1980264"/>
              <a:ext cx="4394765" cy="1099524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6EB73F6-8251-EB80-3E22-252D13A4A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583"/>
            <a:stretch/>
          </p:blipFill>
          <p:spPr>
            <a:xfrm>
              <a:off x="1206635" y="2840902"/>
              <a:ext cx="4560256" cy="355276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1C69A2F-2224-ECD8-DEEF-D9E34496A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9534" y="2287925"/>
              <a:ext cx="547800" cy="51207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2201BBD-9D2C-E6D3-F9D1-8E5DB79C4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9279" y="3079820"/>
              <a:ext cx="625821" cy="57908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579D87B-C811-F319-BBA6-6A861AF6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6635" y="3825051"/>
              <a:ext cx="998023" cy="72581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5E8F65B-1979-4064-F259-A325371B0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0239" y="3955138"/>
              <a:ext cx="1136102" cy="54972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EB4196B-1E89-601E-F47C-550B72AB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00710" y="4972050"/>
              <a:ext cx="1777580" cy="36103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4BA4AE0-652E-171C-3C9D-F0931935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52962" y="5708749"/>
              <a:ext cx="1268045" cy="72581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01063F-5BDC-F3A6-3127-066B3DB71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045" r="11078" b="6421"/>
            <a:stretch/>
          </p:blipFill>
          <p:spPr>
            <a:xfrm>
              <a:off x="3816845" y="5683701"/>
              <a:ext cx="755155" cy="737233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ADFEDD9-70E1-4635-25FF-338D6A8D8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22584" y="3934184"/>
              <a:ext cx="662144" cy="66214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670819E-2DD6-B635-EAA0-E37631C98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01428" y="5667846"/>
              <a:ext cx="725817" cy="72581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A7A08B4F-C488-A889-476B-BB2A5829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66891" y="4930494"/>
              <a:ext cx="1309697" cy="495304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624A902-04F3-3B93-17EF-831A4D69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49028" y="3780280"/>
              <a:ext cx="878217" cy="87821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E3F304E-A670-F9CC-65E1-8555BA08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34975" y="2799436"/>
              <a:ext cx="1071563" cy="1071563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C5DD3049-C5E8-70E9-3D38-C07A3EF6E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716830" y="2443818"/>
              <a:ext cx="1373421" cy="355618"/>
            </a:xfrm>
            <a:prstGeom prst="rect">
              <a:avLst/>
            </a:prstGeom>
          </p:spPr>
        </p:pic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BD1F63F-5FD7-6F52-08D8-30CE2423F090}"/>
              </a:ext>
            </a:extLst>
          </p:cNvPr>
          <p:cNvSpPr txBox="1"/>
          <p:nvPr/>
        </p:nvSpPr>
        <p:spPr>
          <a:xfrm>
            <a:off x="8252038" y="5798980"/>
            <a:ext cx="266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@AlvarezMorenoC</a:t>
            </a:r>
          </a:p>
          <a:p>
            <a:r>
              <a:rPr lang="es-CO" dirty="0"/>
              <a:t>caalvarezmo@unal.edu.co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F992733D-E417-E079-B314-3C21C0510B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1393" y="3858261"/>
            <a:ext cx="1950565" cy="4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4">
            <a:extLst>
              <a:ext uri="{FF2B5EF4-FFF2-40B4-BE49-F238E27FC236}">
                <a16:creationId xmlns:a16="http://schemas.microsoft.com/office/drawing/2014/main" id="{01F5B7AC-3D29-4E6F-B685-04C3BA0D92AB}"/>
              </a:ext>
            </a:extLst>
          </p:cNvPr>
          <p:cNvSpPr/>
          <p:nvPr/>
        </p:nvSpPr>
        <p:spPr>
          <a:xfrm>
            <a:off x="3368681" y="4810708"/>
            <a:ext cx="8337447" cy="642471"/>
          </a:xfrm>
          <a:prstGeom prst="rect">
            <a:avLst/>
          </a:prstGeom>
          <a:solidFill>
            <a:srgbClr val="2D6CF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>
                <a:solidFill>
                  <a:schemeClr val="bg2">
                    <a:lumMod val="90000"/>
                  </a:schemeClr>
                </a:solidFill>
              </a:rPr>
              <a:t>Estudio EPICO</a:t>
            </a:r>
            <a:endParaRPr lang="es-CO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5517E50-B6CA-BF4D-A94E-E2637FC2752B}"/>
              </a:ext>
            </a:extLst>
          </p:cNvPr>
          <p:cNvSpPr/>
          <p:nvPr/>
        </p:nvSpPr>
        <p:spPr>
          <a:xfrm>
            <a:off x="268942" y="576723"/>
            <a:ext cx="3227293" cy="986119"/>
          </a:xfrm>
          <a:prstGeom prst="rect">
            <a:avLst/>
          </a:prstGeom>
          <a:solidFill>
            <a:srgbClr val="F62E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1448AF6-E19C-1645-8D82-E9D82F2335F1}"/>
              </a:ext>
            </a:extLst>
          </p:cNvPr>
          <p:cNvSpPr/>
          <p:nvPr/>
        </p:nvSpPr>
        <p:spPr>
          <a:xfrm>
            <a:off x="0" y="576723"/>
            <a:ext cx="149412" cy="986119"/>
          </a:xfrm>
          <a:prstGeom prst="rect">
            <a:avLst/>
          </a:prstGeom>
          <a:solidFill>
            <a:srgbClr val="2D6CF2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D26F08E4-D9D3-4E45-A45F-168D12682F1C}"/>
              </a:ext>
            </a:extLst>
          </p:cNvPr>
          <p:cNvSpPr txBox="1"/>
          <p:nvPr/>
        </p:nvSpPr>
        <p:spPr>
          <a:xfrm>
            <a:off x="289676" y="617777"/>
            <a:ext cx="320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spc="-150" dirty="0">
                <a:solidFill>
                  <a:srgbClr val="FFFFFF"/>
                </a:solidFill>
                <a:latin typeface="Arial"/>
                <a:ea typeface="Arial Unicode MS" charset="0"/>
                <a:cs typeface="Arial"/>
              </a:rPr>
              <a:t>TOPICS</a:t>
            </a:r>
          </a:p>
        </p:txBody>
      </p:sp>
      <p:sp>
        <p:nvSpPr>
          <p:cNvPr id="12" name="Oval 11"/>
          <p:cNvSpPr/>
          <p:nvPr/>
        </p:nvSpPr>
        <p:spPr>
          <a:xfrm>
            <a:off x="2904469" y="3753725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44771" y="3670095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911175" y="4834557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1477" y="4750927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8" name="Google Shape;200;p31">
            <a:extLst>
              <a:ext uri="{FF2B5EF4-FFF2-40B4-BE49-F238E27FC236}">
                <a16:creationId xmlns:a16="http://schemas.microsoft.com/office/drawing/2014/main" id="{3F7D1F00-0E11-8646-82B0-458998F21FBC}"/>
              </a:ext>
            </a:extLst>
          </p:cNvPr>
          <p:cNvSpPr txBox="1">
            <a:spLocks/>
          </p:cNvSpPr>
          <p:nvPr/>
        </p:nvSpPr>
        <p:spPr>
          <a:xfrm>
            <a:off x="5336122" y="2560975"/>
            <a:ext cx="4489600" cy="77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s-CO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7CAF9BE9-ED8F-4423-B679-554E5B050B17}"/>
              </a:ext>
            </a:extLst>
          </p:cNvPr>
          <p:cNvSpPr/>
          <p:nvPr/>
        </p:nvSpPr>
        <p:spPr>
          <a:xfrm>
            <a:off x="2951477" y="2800379"/>
            <a:ext cx="594775" cy="594775"/>
          </a:xfrm>
          <a:prstGeom prst="ellipse">
            <a:avLst/>
          </a:prstGeom>
          <a:solidFill>
            <a:srgbClr val="F62E88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AC368C5-5C1E-4D14-82D4-2C4A095D551A}"/>
              </a:ext>
            </a:extLst>
          </p:cNvPr>
          <p:cNvSpPr txBox="1"/>
          <p:nvPr/>
        </p:nvSpPr>
        <p:spPr>
          <a:xfrm>
            <a:off x="2991779" y="2716749"/>
            <a:ext cx="33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 spc="-150">
                <a:solidFill>
                  <a:srgbClr val="FFFFFF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sz="4400" dirty="0">
                <a:solidFill>
                  <a:srgbClr val="104A9B"/>
                </a:solidFill>
              </a:rPr>
              <a:t>1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8B5CC10-B354-471D-B4EB-AE457C5F0BD5}"/>
              </a:ext>
            </a:extLst>
          </p:cNvPr>
          <p:cNvSpPr/>
          <p:nvPr/>
        </p:nvSpPr>
        <p:spPr>
          <a:xfrm>
            <a:off x="3455224" y="2760278"/>
            <a:ext cx="8231552" cy="642471"/>
          </a:xfrm>
          <a:prstGeom prst="rect">
            <a:avLst/>
          </a:prstGeom>
          <a:solidFill>
            <a:srgbClr val="18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Plataforma Clínica Global COVID-19</a:t>
            </a:r>
          </a:p>
        </p:txBody>
      </p:sp>
      <p:sp>
        <p:nvSpPr>
          <p:cNvPr id="26" name="Rectángulo 24">
            <a:extLst>
              <a:ext uri="{FF2B5EF4-FFF2-40B4-BE49-F238E27FC236}">
                <a16:creationId xmlns:a16="http://schemas.microsoft.com/office/drawing/2014/main" id="{9C3D459A-2353-4FB8-B9D7-6064672F26FF}"/>
              </a:ext>
            </a:extLst>
          </p:cNvPr>
          <p:cNvSpPr/>
          <p:nvPr/>
        </p:nvSpPr>
        <p:spPr>
          <a:xfrm>
            <a:off x="3455224" y="3714519"/>
            <a:ext cx="8337447" cy="642471"/>
          </a:xfrm>
          <a:prstGeom prst="rect">
            <a:avLst/>
          </a:prstGeom>
          <a:solidFill>
            <a:srgbClr val="2D6CF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>
                    <a:lumMod val="75000"/>
                  </a:schemeClr>
                </a:solidFill>
              </a:rPr>
              <a:t>POST COVID-19 </a:t>
            </a:r>
            <a:r>
              <a:rPr lang="es-ES" sz="2400" b="1" dirty="0" err="1">
                <a:solidFill>
                  <a:schemeClr val="bg1">
                    <a:lumMod val="75000"/>
                  </a:schemeClr>
                </a:solidFill>
              </a:rPr>
              <a:t>Platform</a:t>
            </a:r>
            <a:r>
              <a:rPr lang="es-ES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s-CO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5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5C5F3-AE23-4B96-8A81-789201803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386" y="398408"/>
            <a:ext cx="9144000" cy="902380"/>
          </a:xfrm>
        </p:spPr>
        <p:txBody>
          <a:bodyPr>
            <a:normAutofit fontScale="90000"/>
          </a:bodyPr>
          <a:lstStyle/>
          <a:p>
            <a:r>
              <a:rPr lang="es-CO" dirty="0" err="1"/>
              <a:t>Clinical</a:t>
            </a:r>
            <a:r>
              <a:rPr lang="es-CO" dirty="0"/>
              <a:t> </a:t>
            </a:r>
            <a:r>
              <a:rPr lang="es-CO" dirty="0" err="1"/>
              <a:t>Trials</a:t>
            </a:r>
            <a:r>
              <a:rPr lang="es-CO" dirty="0"/>
              <a:t> </a:t>
            </a:r>
            <a:r>
              <a:rPr lang="es-CO" dirty="0" err="1"/>
              <a:t>Registry</a:t>
            </a:r>
            <a:r>
              <a:rPr lang="es-CO" dirty="0"/>
              <a:t> </a:t>
            </a:r>
            <a:r>
              <a:rPr lang="es-CO" dirty="0" err="1"/>
              <a:t>Platform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5A08DE-3C78-4037-A7EE-E17E7F27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7" y="1574741"/>
            <a:ext cx="6066986" cy="27238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483A3C-5EF8-4A3E-8691-36059680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5674988"/>
            <a:ext cx="2571750" cy="10572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D5B4FE-E776-4CD5-AF83-3838DC63B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360" y="1574741"/>
            <a:ext cx="5734639" cy="28317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F26CE5-4A1C-CC43-1452-18395AD54C0A}"/>
              </a:ext>
            </a:extLst>
          </p:cNvPr>
          <p:cNvSpPr txBox="1"/>
          <p:nvPr/>
        </p:nvSpPr>
        <p:spPr>
          <a:xfrm flipH="1">
            <a:off x="612309" y="5674988"/>
            <a:ext cx="7634119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the support of PAHO in Colombia and Washington, it was possible to quickly implement.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467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32">
            <a:extLst>
              <a:ext uri="{FF2B5EF4-FFF2-40B4-BE49-F238E27FC236}">
                <a16:creationId xmlns:a16="http://schemas.microsoft.com/office/drawing/2014/main" id="{7E665F86-8643-47A0-8CA7-CE47A6D98BCD}"/>
              </a:ext>
            </a:extLst>
          </p:cNvPr>
          <p:cNvSpPr txBox="1">
            <a:spLocks/>
          </p:cNvSpPr>
          <p:nvPr/>
        </p:nvSpPr>
        <p:spPr>
          <a:xfrm>
            <a:off x="436728" y="202729"/>
            <a:ext cx="10276764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Plataforma Clínica Global COVID-19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2B852C-3D3C-4928-A233-01EFBFB46089}"/>
              </a:ext>
            </a:extLst>
          </p:cNvPr>
          <p:cNvSpPr txBox="1"/>
          <p:nvPr/>
        </p:nvSpPr>
        <p:spPr>
          <a:xfrm>
            <a:off x="982639" y="2365568"/>
            <a:ext cx="10126639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000" dirty="0"/>
              <a:t>To describe the key clinical features and prognostic factors of </a:t>
            </a:r>
            <a:r>
              <a:rPr lang="en-US" sz="2000" b="1" dirty="0"/>
              <a:t>hospitalized cases of suspected or confirmed COVID-19,</a:t>
            </a:r>
            <a:r>
              <a:rPr lang="en-US" sz="2000" dirty="0"/>
              <a:t> thereby increasing understanding of the severity, spectrum, and impact of the disease in the hospitalized population globally, in different countries.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en-US" sz="2000" dirty="0"/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000" dirty="0"/>
              <a:t>Characterize clinical interventions, thus facilitating global and national operational planning during the COVID-19 pandemic.</a:t>
            </a:r>
          </a:p>
        </p:txBody>
      </p:sp>
      <p:sp>
        <p:nvSpPr>
          <p:cNvPr id="4" name="Google Shape;210;p32">
            <a:extLst>
              <a:ext uri="{FF2B5EF4-FFF2-40B4-BE49-F238E27FC236}">
                <a16:creationId xmlns:a16="http://schemas.microsoft.com/office/drawing/2014/main" id="{EFF6ED2C-02B7-4F3C-B910-953C493070CA}"/>
              </a:ext>
            </a:extLst>
          </p:cNvPr>
          <p:cNvSpPr txBox="1">
            <a:spLocks/>
          </p:cNvSpPr>
          <p:nvPr/>
        </p:nvSpPr>
        <p:spPr>
          <a:xfrm>
            <a:off x="769814" y="997217"/>
            <a:ext cx="7937458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 err="1">
                <a:solidFill>
                  <a:srgbClr val="D52253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Goal</a:t>
            </a:r>
            <a:endParaRPr lang="es-CO" sz="4000" dirty="0">
              <a:solidFill>
                <a:srgbClr val="D52253"/>
              </a:solidFill>
              <a:latin typeface="Arial Rounded MT Bold" panose="020F0704030504030204" pitchFamily="34" charset="77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5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32">
            <a:extLst>
              <a:ext uri="{FF2B5EF4-FFF2-40B4-BE49-F238E27FC236}">
                <a16:creationId xmlns:a16="http://schemas.microsoft.com/office/drawing/2014/main" id="{7E665F86-8643-47A0-8CA7-CE47A6D98BCD}"/>
              </a:ext>
            </a:extLst>
          </p:cNvPr>
          <p:cNvSpPr txBox="1">
            <a:spLocks/>
          </p:cNvSpPr>
          <p:nvPr/>
        </p:nvSpPr>
        <p:spPr>
          <a:xfrm>
            <a:off x="450376" y="-146020"/>
            <a:ext cx="10276764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Plataforma Clínica Global COVID-19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2B852C-3D3C-4928-A233-01EFBFB46089}"/>
              </a:ext>
            </a:extLst>
          </p:cNvPr>
          <p:cNvSpPr txBox="1"/>
          <p:nvPr/>
        </p:nvSpPr>
        <p:spPr>
          <a:xfrm>
            <a:off x="305791" y="582364"/>
            <a:ext cx="1113657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s-MX" dirty="0"/>
          </a:p>
          <a:p>
            <a:pPr algn="just">
              <a:lnSpc>
                <a:spcPct val="150000"/>
              </a:lnSpc>
            </a:pPr>
            <a:r>
              <a:rPr lang="es-MX" dirty="0"/>
              <a:t>Para armonizar la recopilación de datos en diversos entornos mundiales, la OMS ha desarrollado un formato estándar.</a:t>
            </a:r>
          </a:p>
          <a:p>
            <a:pPr algn="just">
              <a:lnSpc>
                <a:spcPct val="150000"/>
              </a:lnSpc>
            </a:pPr>
            <a:r>
              <a:rPr lang="es-MX" dirty="0"/>
              <a:t>• Contiene un conjunto mínimo de variables clave y establece la base de tres tipos de CRF:</a:t>
            </a:r>
          </a:p>
          <a:p>
            <a:pPr algn="just">
              <a:lnSpc>
                <a:spcPct val="150000"/>
              </a:lnSpc>
            </a:pPr>
            <a:r>
              <a:rPr lang="es-MX" dirty="0"/>
              <a:t>- CRF base</a:t>
            </a:r>
          </a:p>
          <a:p>
            <a:pPr algn="just">
              <a:lnSpc>
                <a:spcPct val="150000"/>
              </a:lnSpc>
            </a:pPr>
            <a:r>
              <a:rPr lang="es-MX" dirty="0"/>
              <a:t>- CRF de embarazo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C40DC7-2162-4577-BDDC-5A20E884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" b="2560"/>
          <a:stretch/>
        </p:blipFill>
        <p:spPr>
          <a:xfrm>
            <a:off x="4596594" y="2486239"/>
            <a:ext cx="7595406" cy="42043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00E506-3C91-4907-9139-E28C7877F953}"/>
              </a:ext>
            </a:extLst>
          </p:cNvPr>
          <p:cNvSpPr txBox="1"/>
          <p:nvPr/>
        </p:nvSpPr>
        <p:spPr>
          <a:xfrm>
            <a:off x="305790" y="2669842"/>
            <a:ext cx="4157028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MX" dirty="0"/>
              <a:t>CRF </a:t>
            </a:r>
            <a:r>
              <a:rPr lang="es-MX" dirty="0" err="1"/>
              <a:t>multisystem</a:t>
            </a:r>
            <a:r>
              <a:rPr lang="es-MX" dirty="0"/>
              <a:t> </a:t>
            </a:r>
            <a:r>
              <a:rPr lang="es-MX" dirty="0" err="1"/>
              <a:t>inflammatory</a:t>
            </a:r>
            <a:r>
              <a:rPr lang="es-MX" dirty="0"/>
              <a:t> </a:t>
            </a:r>
            <a:r>
              <a:rPr lang="es-MX" dirty="0" err="1"/>
              <a:t>síndromeMIS</a:t>
            </a:r>
            <a:r>
              <a:rPr lang="es-MX" dirty="0"/>
              <a:t>-C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• Data can be recorded directly on the </a:t>
            </a:r>
            <a:r>
              <a:rPr lang="en-US" dirty="0" err="1"/>
              <a:t>platformelectronically</a:t>
            </a:r>
            <a:r>
              <a:rPr lang="en-US" dirty="0"/>
              <a:t> or in CRF printed on paper, then entering the </a:t>
            </a:r>
            <a:r>
              <a:rPr lang="en-US" dirty="0" err="1"/>
              <a:t>dataon</a:t>
            </a:r>
            <a:r>
              <a:rPr lang="en-US" dirty="0"/>
              <a:t> the WHO platform</a:t>
            </a:r>
            <a:r>
              <a:rPr lang="es-MX" dirty="0"/>
              <a:t>.</a:t>
            </a:r>
          </a:p>
          <a:p>
            <a:pPr algn="just">
              <a:lnSpc>
                <a:spcPct val="150000"/>
              </a:lnSpc>
            </a:pPr>
            <a:endParaRPr lang="es-MX" dirty="0"/>
          </a:p>
          <a:p>
            <a:pPr algn="just">
              <a:lnSpc>
                <a:spcPct val="150000"/>
              </a:lnSpc>
            </a:pPr>
            <a:r>
              <a:rPr lang="en-US" dirty="0"/>
              <a:t>7 Feb 2020 - 11 Jun2021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0E43E0-D10D-4736-9B81-D5C2777112B1}"/>
              </a:ext>
            </a:extLst>
          </p:cNvPr>
          <p:cNvSpPr txBox="1"/>
          <p:nvPr/>
        </p:nvSpPr>
        <p:spPr>
          <a:xfrm>
            <a:off x="266520" y="6228930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 err="1">
                <a:solidFill>
                  <a:srgbClr val="ED1E78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Phase</a:t>
            </a:r>
            <a:r>
              <a:rPr lang="es-CO" sz="2400" dirty="0">
                <a:solidFill>
                  <a:srgbClr val="ED1E78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 1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78762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0E8F8D-44D6-454F-9D17-081D0A11D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52" y="1009692"/>
            <a:ext cx="4906001" cy="5862256"/>
          </a:xfrm>
          <a:prstGeom prst="rect">
            <a:avLst/>
          </a:prstGeom>
        </p:spPr>
      </p:pic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CF22FD58-4573-6944-B748-68331CCA7ADA}"/>
              </a:ext>
            </a:extLst>
          </p:cNvPr>
          <p:cNvSpPr txBox="1">
            <a:spLocks/>
          </p:cNvSpPr>
          <p:nvPr/>
        </p:nvSpPr>
        <p:spPr>
          <a:xfrm>
            <a:off x="442268" y="-138035"/>
            <a:ext cx="9094126" cy="11477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002060"/>
                </a:solidFill>
                <a:latin typeface="Arial Rounded MT Bold" panose="020F0704030504030204" pitchFamily="34" charset="77"/>
                <a:ea typeface="Verdana" panose="020B0604030504040204" pitchFamily="34" charset="0"/>
              </a:rPr>
              <a:t>Plataforma Clínica Global COVID-19</a:t>
            </a:r>
          </a:p>
        </p:txBody>
      </p:sp>
      <p:cxnSp>
        <p:nvCxnSpPr>
          <p:cNvPr id="10" name="Google Shape;213;p32">
            <a:extLst>
              <a:ext uri="{FF2B5EF4-FFF2-40B4-BE49-F238E27FC236}">
                <a16:creationId xmlns:a16="http://schemas.microsoft.com/office/drawing/2014/main" id="{A33EEBD1-AE4B-AE41-9716-F39C56D1D692}"/>
              </a:ext>
            </a:extLst>
          </p:cNvPr>
          <p:cNvCxnSpPr>
            <a:cxnSpLocks/>
          </p:cNvCxnSpPr>
          <p:nvPr/>
        </p:nvCxnSpPr>
        <p:spPr>
          <a:xfrm>
            <a:off x="618097" y="1009692"/>
            <a:ext cx="4049437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12BA82-93B5-4D49-8153-3419A46A2C57}"/>
              </a:ext>
            </a:extLst>
          </p:cNvPr>
          <p:cNvSpPr txBox="1"/>
          <p:nvPr/>
        </p:nvSpPr>
        <p:spPr>
          <a:xfrm>
            <a:off x="328856" y="1540594"/>
            <a:ext cx="6422556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Fundación </a:t>
            </a:r>
            <a:r>
              <a:rPr lang="es-CO" dirty="0" err="1"/>
              <a:t>Cardioinfantil</a:t>
            </a:r>
            <a:r>
              <a:rPr lang="es-CO" dirty="0"/>
              <a:t>, Bogotá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Infantil Colsubsidio, Bogotá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Hospital Universitario San Ignacio, Bogotá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Iberoamérica, Barranquilla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Colsanitas-Clínica Sebastián de Belalcázar, Cali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Hospital Militar Central, Bogotá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Hospital Universitario Nacional de Colombia, Bogotá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El Carmen, Barranquilla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Colsanitas - Clínica Reina Sofía, Bogotá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Colsanitas-Clínica Universitaria Colombia, Bogotá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CO" dirty="0"/>
              <a:t>Clínica Colsanitas-Clínica Infantil Santa María del Lago, Bogotá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CDD1E06-7751-485C-9DE8-A2B8DB719356}"/>
              </a:ext>
            </a:extLst>
          </p:cNvPr>
          <p:cNvSpPr txBox="1"/>
          <p:nvPr/>
        </p:nvSpPr>
        <p:spPr>
          <a:xfrm>
            <a:off x="9355552" y="3756154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A7CA3B6-F195-4700-915C-9883C1D0D295}"/>
              </a:ext>
            </a:extLst>
          </p:cNvPr>
          <p:cNvSpPr txBox="1"/>
          <p:nvPr/>
        </p:nvSpPr>
        <p:spPr>
          <a:xfrm>
            <a:off x="8246375" y="4180173"/>
            <a:ext cx="2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A9A5DC-B295-4C02-BB5D-0889E5BC3DA9}"/>
              </a:ext>
            </a:extLst>
          </p:cNvPr>
          <p:cNvSpPr txBox="1"/>
          <p:nvPr/>
        </p:nvSpPr>
        <p:spPr>
          <a:xfrm>
            <a:off x="8719729" y="1722204"/>
            <a:ext cx="2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197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D250EE-9FA3-4099-BF32-CA29AC85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1" y="1309147"/>
            <a:ext cx="2808542" cy="37328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0823A6-7CB7-4988-887F-B5AAE220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839" y="3205195"/>
            <a:ext cx="3667015" cy="21592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6ED44DF-2CD2-48F4-9D82-58DB804BB8C1}"/>
              </a:ext>
            </a:extLst>
          </p:cNvPr>
          <p:cNvSpPr txBox="1"/>
          <p:nvPr/>
        </p:nvSpPr>
        <p:spPr>
          <a:xfrm>
            <a:off x="2574923" y="5609723"/>
            <a:ext cx="5162375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s-CO" sz="3600" dirty="0"/>
              <a:t>27.881 </a:t>
            </a:r>
            <a:r>
              <a:rPr lang="es-CO" sz="3600" dirty="0" err="1"/>
              <a:t>Registered</a:t>
            </a:r>
            <a:r>
              <a:rPr lang="es-CO" sz="3600" dirty="0"/>
              <a:t> </a:t>
            </a:r>
            <a:r>
              <a:rPr lang="es-CO" sz="3600" dirty="0" err="1"/>
              <a:t>Patients</a:t>
            </a:r>
            <a:endParaRPr lang="es-CO" sz="3600" dirty="0"/>
          </a:p>
        </p:txBody>
      </p:sp>
      <p:sp>
        <p:nvSpPr>
          <p:cNvPr id="12" name="Google Shape;987;p6">
            <a:extLst>
              <a:ext uri="{FF2B5EF4-FFF2-40B4-BE49-F238E27FC236}">
                <a16:creationId xmlns:a16="http://schemas.microsoft.com/office/drawing/2014/main" id="{E44F85A5-A8EB-40EC-848B-89CA275C971F}"/>
              </a:ext>
            </a:extLst>
          </p:cNvPr>
          <p:cNvSpPr/>
          <p:nvPr/>
        </p:nvSpPr>
        <p:spPr>
          <a:xfrm>
            <a:off x="0" y="615470"/>
            <a:ext cx="12192000" cy="2989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988;p6">
            <a:extLst>
              <a:ext uri="{FF2B5EF4-FFF2-40B4-BE49-F238E27FC236}">
                <a16:creationId xmlns:a16="http://schemas.microsoft.com/office/drawing/2014/main" id="{A3AB842F-375B-413A-BD0F-E547810367DC}"/>
              </a:ext>
            </a:extLst>
          </p:cNvPr>
          <p:cNvSpPr txBox="1"/>
          <p:nvPr/>
        </p:nvSpPr>
        <p:spPr>
          <a:xfrm>
            <a:off x="40732" y="605454"/>
            <a:ext cx="9307159" cy="3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Gestión </a:t>
            </a:r>
            <a:r>
              <a:rPr lang="es-ES" b="1" kern="0" dirty="0">
                <a:solidFill>
                  <a:srgbClr val="5B9BD5">
                    <a:lumMod val="40000"/>
                    <a:lumOff val="60000"/>
                  </a:srgbClr>
                </a:solidFill>
                <a:latin typeface="Verdana"/>
                <a:ea typeface="Verdana"/>
                <a:cs typeface="Verdana"/>
                <a:sym typeface="Verdana"/>
              </a:rPr>
              <a:t>Científica y de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Investigación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912F84-C96A-E380-F399-A405BC0F0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52"/>
          <a:stretch/>
        </p:blipFill>
        <p:spPr>
          <a:xfrm rot="16200000">
            <a:off x="4439589" y="278404"/>
            <a:ext cx="2282205" cy="41713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17888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03124C-6A56-4AB8-960D-34F533C58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39" y="1214482"/>
            <a:ext cx="8614575" cy="55863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5833A1-E25B-47E2-85C3-A9D904B151C6}"/>
              </a:ext>
            </a:extLst>
          </p:cNvPr>
          <p:cNvSpPr txBox="1"/>
          <p:nvPr/>
        </p:nvSpPr>
        <p:spPr>
          <a:xfrm>
            <a:off x="6910978" y="727822"/>
            <a:ext cx="780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CO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s-CO" sz="1800" b="0" i="0" u="none" strike="noStrike" baseline="0" dirty="0">
                <a:solidFill>
                  <a:srgbClr val="000000"/>
                </a:solidFill>
              </a:rPr>
              <a:t>6.3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B5F4AE-3B06-4BE1-BEF1-563ED73BF3A4}"/>
              </a:ext>
            </a:extLst>
          </p:cNvPr>
          <p:cNvSpPr txBox="1"/>
          <p:nvPr/>
        </p:nvSpPr>
        <p:spPr>
          <a:xfrm>
            <a:off x="2197099" y="735732"/>
            <a:ext cx="780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CO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s-CO" sz="1800" b="0" i="0" u="none" strike="noStrike" baseline="0" dirty="0">
                <a:solidFill>
                  <a:srgbClr val="000000"/>
                </a:solidFill>
              </a:rPr>
              <a:t>11.2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5247C9-80E8-49FC-8199-378DBC6A3DE9}"/>
              </a:ext>
            </a:extLst>
          </p:cNvPr>
          <p:cNvSpPr txBox="1"/>
          <p:nvPr/>
        </p:nvSpPr>
        <p:spPr>
          <a:xfrm>
            <a:off x="9886514" y="780555"/>
            <a:ext cx="780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CO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s-CO" sz="1800" b="0" i="0" u="none" strike="noStrike" baseline="0" dirty="0">
                <a:solidFill>
                  <a:srgbClr val="000000"/>
                </a:solidFill>
              </a:rPr>
              <a:t>7.7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62ED52-C85F-4352-B74E-043CF40B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39" y="4220240"/>
            <a:ext cx="1399428" cy="1860000"/>
          </a:xfrm>
          <a:prstGeom prst="rect">
            <a:avLst/>
          </a:prstGeom>
        </p:spPr>
      </p:pic>
      <p:sp>
        <p:nvSpPr>
          <p:cNvPr id="11" name="Google Shape;987;p6">
            <a:extLst>
              <a:ext uri="{FF2B5EF4-FFF2-40B4-BE49-F238E27FC236}">
                <a16:creationId xmlns:a16="http://schemas.microsoft.com/office/drawing/2014/main" id="{BA3F91AE-C0C4-4086-8C60-AED76B291B52}"/>
              </a:ext>
            </a:extLst>
          </p:cNvPr>
          <p:cNvSpPr/>
          <p:nvPr/>
        </p:nvSpPr>
        <p:spPr>
          <a:xfrm>
            <a:off x="0" y="615470"/>
            <a:ext cx="12192000" cy="2989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56096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1080</Words>
  <Application>Microsoft Office PowerPoint</Application>
  <PresentationFormat>Panorámica</PresentationFormat>
  <Paragraphs>191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Arial</vt:lpstr>
      <vt:lpstr>Arial Rounded MT Bold</vt:lpstr>
      <vt:lpstr>Bookman Old Style</vt:lpstr>
      <vt:lpstr>Brother 1816</vt:lpstr>
      <vt:lpstr>Calibri</vt:lpstr>
      <vt:lpstr>Calibri Light</vt:lpstr>
      <vt:lpstr>Gilda Display</vt:lpstr>
      <vt:lpstr>Verdana</vt:lpstr>
      <vt:lpstr>Work Sans Light</vt:lpstr>
      <vt:lpstr>Tema do Office</vt:lpstr>
      <vt:lpstr>Brasília-DF, 05 de dezembro/22</vt:lpstr>
      <vt:lpstr>Presentación de PowerPoint</vt:lpstr>
      <vt:lpstr>Presentación de PowerPoint</vt:lpstr>
      <vt:lpstr>Clinical Trials Registry Platform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Apresentação</vt:lpstr>
      <vt:lpstr>Apresentação</vt:lpstr>
      <vt:lpstr>Presentación de PowerPoint</vt:lpstr>
      <vt:lpstr>Presentación de PowerPoint</vt:lpstr>
      <vt:lpstr>Apresentação</vt:lpstr>
      <vt:lpstr>Presentación de PowerPoint</vt:lpstr>
      <vt:lpstr>CORONAVIRUS (SARS-COV-2) IN PEDIATRIC POPULATION IN COLOMBIA: EPIC GROUP.</vt:lpstr>
      <vt:lpstr>COLOMBIA CORE TEAM</vt:lpstr>
      <vt:lpstr>OBJETIVES</vt:lpstr>
      <vt:lpstr>METHODS</vt:lpstr>
      <vt:lpstr>Presentación de PowerPoint</vt:lpstr>
      <vt:lpstr>Presentación de PowerPoint</vt:lpstr>
      <vt:lpstr>Apresentação</vt:lpstr>
      <vt:lpstr>CHALLENGES</vt:lpstr>
      <vt:lpstr>NEEDS</vt:lpstr>
      <vt:lpstr>Muito 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Estudo de caracterização clínica e manejo de pacientes hospitalizados com Covid-19: contribuindo com o SUS e a Plataforma Clínica Global da OMS</dc:title>
  <dc:creator>Tati Hellmann</dc:creator>
  <cp:lastModifiedBy>carlos alvarez</cp:lastModifiedBy>
  <cp:revision>13</cp:revision>
  <dcterms:created xsi:type="dcterms:W3CDTF">2022-11-29T12:41:48Z</dcterms:created>
  <dcterms:modified xsi:type="dcterms:W3CDTF">2022-12-05T13:46:40Z</dcterms:modified>
</cp:coreProperties>
</file>