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3" r:id="rId14"/>
    <p:sldId id="267" r:id="rId15"/>
    <p:sldId id="269" r:id="rId16"/>
    <p:sldId id="270" r:id="rId17"/>
    <p:sldId id="272" r:id="rId18"/>
    <p:sldId id="274" r:id="rId19"/>
    <p:sldId id="275" r:id="rId20"/>
    <p:sldId id="27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0E7"/>
    <a:srgbClr val="B4C0F4"/>
    <a:srgbClr val="F2DFF5"/>
    <a:srgbClr val="CF8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&#237;s%20Lins\Downloads\FINAL%20BASE%20-%20AJUSTAD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&#237;s%20Lins\Downloads\FINAL%20BASE%20-%20AJUSTAD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&#237;s%20Lins\Downloads\FINAL%20BASE%20-%20AJUSTAD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&#237;s%20Lins\Downloads\FINAL%20BASE%20-%20AJUSTA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[FINAL BASE - AJUSTADA.xlsx]Planilha3!Tabela dinâmica2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n-US" sz="1400" b="1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  <a:t>PACIENTES COVID + </a:t>
            </a:r>
          </a:p>
        </c:rich>
      </c:tx>
      <c:layout>
        <c:manualLayout>
          <c:xMode val="edge"/>
          <c:yMode val="edge"/>
          <c:x val="0.2882028985507246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Planilha3!$B$3:$B$4</c:f>
              <c:strCache>
                <c:ptCount val="1"/>
                <c:pt idx="0">
                  <c:v>POSITIVO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Planilha3!$A$5:$A$13</c:f>
              <c:strCache>
                <c:ptCount val="8"/>
                <c:pt idx="0">
                  <c:v>FEVEREIRO</c:v>
                </c:pt>
                <c:pt idx="1">
                  <c:v>MARÇO</c:v>
                </c:pt>
                <c:pt idx="2">
                  <c:v>ABRIL</c:v>
                </c:pt>
                <c:pt idx="3">
                  <c:v>MAIO</c:v>
                </c:pt>
                <c:pt idx="4">
                  <c:v>JUNHO</c:v>
                </c:pt>
                <c:pt idx="5">
                  <c:v>JULHO</c:v>
                </c:pt>
                <c:pt idx="6">
                  <c:v>AGOSTO</c:v>
                </c:pt>
                <c:pt idx="7">
                  <c:v>SETEMBRO</c:v>
                </c:pt>
              </c:strCache>
            </c:strRef>
          </c:cat>
          <c:val>
            <c:numRef>
              <c:f>Planilha3!$B$5:$B$13</c:f>
              <c:numCache>
                <c:formatCode>General</c:formatCode>
                <c:ptCount val="8"/>
                <c:pt idx="0">
                  <c:v>28</c:v>
                </c:pt>
                <c:pt idx="1">
                  <c:v>101</c:v>
                </c:pt>
                <c:pt idx="2">
                  <c:v>74</c:v>
                </c:pt>
                <c:pt idx="3">
                  <c:v>52</c:v>
                </c:pt>
                <c:pt idx="4">
                  <c:v>46</c:v>
                </c:pt>
                <c:pt idx="5">
                  <c:v>22</c:v>
                </c:pt>
                <c:pt idx="6">
                  <c:v>23</c:v>
                </c:pt>
                <c:pt idx="7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32-47A0-BF84-1D7129EE89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3415680"/>
        <c:axId val="265753344"/>
      </c:lineChart>
      <c:catAx>
        <c:axId val="26341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200" b="1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pt-BR"/>
          </a:p>
        </c:txPr>
        <c:crossAx val="265753344"/>
        <c:crosses val="autoZero"/>
        <c:auto val="1"/>
        <c:lblAlgn val="ctr"/>
        <c:lblOffset val="100"/>
        <c:noMultiLvlLbl val="0"/>
      </c:catAx>
      <c:valAx>
        <c:axId val="26575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341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[FINAL BASE - AJUSTADA.xlsx]Planilha3!Tabela dinâmica5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pt-BR" sz="1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  <a:t>PERFIL ETÁRIO COVID +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3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Planilha3!$B$17:$B$19</c:f>
              <c:strCache>
                <c:ptCount val="1"/>
                <c:pt idx="0">
                  <c:v>60 A 64 -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Planilha3!$A$20:$A$22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Planilha3!$B$20:$B$22</c:f>
              <c:numCache>
                <c:formatCode>General</c:formatCode>
                <c:ptCount val="2"/>
                <c:pt idx="0">
                  <c:v>37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50-4D74-A477-BC69E2422E70}"/>
            </c:ext>
          </c:extLst>
        </c:ser>
        <c:ser>
          <c:idx val="1"/>
          <c:order val="1"/>
          <c:tx>
            <c:strRef>
              <c:f>Planilha3!$D$17:$D$19</c:f>
              <c:strCache>
                <c:ptCount val="1"/>
                <c:pt idx="0">
                  <c:v>65 A 69 -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Planilha3!$A$20:$A$22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Planilha3!$D$20:$D$22</c:f>
              <c:numCache>
                <c:formatCode>General</c:formatCode>
                <c:ptCount val="2"/>
                <c:pt idx="0">
                  <c:v>29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50-4D74-A477-BC69E2422E70}"/>
            </c:ext>
          </c:extLst>
        </c:ser>
        <c:ser>
          <c:idx val="2"/>
          <c:order val="2"/>
          <c:tx>
            <c:strRef>
              <c:f>Planilha3!$F$17:$F$19</c:f>
              <c:strCache>
                <c:ptCount val="1"/>
                <c:pt idx="0">
                  <c:v>70 A 74 -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Planilha3!$A$20:$A$22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Planilha3!$F$20:$F$22</c:f>
              <c:numCache>
                <c:formatCode>General</c:formatCode>
                <c:ptCount val="2"/>
                <c:pt idx="0">
                  <c:v>31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50-4D74-A477-BC69E2422E70}"/>
            </c:ext>
          </c:extLst>
        </c:ser>
        <c:ser>
          <c:idx val="3"/>
          <c:order val="3"/>
          <c:tx>
            <c:strRef>
              <c:f>Planilha3!$H$17:$H$19</c:f>
              <c:strCache>
                <c:ptCount val="1"/>
                <c:pt idx="0">
                  <c:v>75 A 79 -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Planilha3!$A$20:$A$22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Planilha3!$H$20:$H$22</c:f>
              <c:numCache>
                <c:formatCode>General</c:formatCode>
                <c:ptCount val="2"/>
                <c:pt idx="0">
                  <c:v>13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50-4D74-A477-BC69E2422E70}"/>
            </c:ext>
          </c:extLst>
        </c:ser>
        <c:ser>
          <c:idx val="4"/>
          <c:order val="4"/>
          <c:tx>
            <c:strRef>
              <c:f>Planilha3!$J$17:$J$19</c:f>
              <c:strCache>
                <c:ptCount val="1"/>
                <c:pt idx="0">
                  <c:v>80+ - 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1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Planilha3!$A$20:$A$22</c:f>
              <c:strCache>
                <c:ptCount val="2"/>
                <c:pt idx="0">
                  <c:v>F</c:v>
                </c:pt>
                <c:pt idx="1">
                  <c:v>M</c:v>
                </c:pt>
              </c:strCache>
            </c:strRef>
          </c:cat>
          <c:val>
            <c:numRef>
              <c:f>Planilha3!$J$20:$J$22</c:f>
              <c:numCache>
                <c:formatCode>General</c:formatCode>
                <c:ptCount val="2"/>
                <c:pt idx="0">
                  <c:v>62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50-4D74-A477-BC69E2422E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646208"/>
        <c:axId val="263664384"/>
      </c:barChart>
      <c:catAx>
        <c:axId val="26364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pt-BR"/>
          </a:p>
        </c:txPr>
        <c:crossAx val="263664384"/>
        <c:crosses val="autoZero"/>
        <c:auto val="1"/>
        <c:lblAlgn val="ctr"/>
        <c:lblOffset val="100"/>
        <c:noMultiLvlLbl val="0"/>
      </c:catAx>
      <c:valAx>
        <c:axId val="263664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364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291557305336838"/>
          <c:w val="0.99972375328083984"/>
          <c:h val="0.14930664916885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[FINAL BASE - AJUSTADA.xlsx]GRÁFIICOS!Tabela dinâmica1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r>
              <a:rPr lang="en-US"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  <a:t>RECORTE DE PACIENTES COVID +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GRÁFIICOS!$B$3:$B$4</c:f>
              <c:strCache>
                <c:ptCount val="1"/>
                <c:pt idx="0">
                  <c:v>ALTA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0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GRÁFIICOS!$A$5:$A$13</c:f>
              <c:strCache>
                <c:ptCount val="8"/>
                <c:pt idx="0">
                  <c:v>FEVEREIRO</c:v>
                </c:pt>
                <c:pt idx="1">
                  <c:v>MARÇO</c:v>
                </c:pt>
                <c:pt idx="2">
                  <c:v>ABRIL</c:v>
                </c:pt>
                <c:pt idx="3">
                  <c:v>MAIO</c:v>
                </c:pt>
                <c:pt idx="4">
                  <c:v>JUNHO</c:v>
                </c:pt>
                <c:pt idx="5">
                  <c:v>JULHO</c:v>
                </c:pt>
                <c:pt idx="6">
                  <c:v>AGOSTO</c:v>
                </c:pt>
                <c:pt idx="7">
                  <c:v>SETEMBRO</c:v>
                </c:pt>
              </c:strCache>
            </c:strRef>
          </c:cat>
          <c:val>
            <c:numRef>
              <c:f>GRÁFIICOS!$B$5:$B$13</c:f>
              <c:numCache>
                <c:formatCode>General</c:formatCode>
                <c:ptCount val="8"/>
                <c:pt idx="0">
                  <c:v>12</c:v>
                </c:pt>
                <c:pt idx="1">
                  <c:v>20</c:v>
                </c:pt>
                <c:pt idx="2">
                  <c:v>12</c:v>
                </c:pt>
                <c:pt idx="3">
                  <c:v>10</c:v>
                </c:pt>
                <c:pt idx="4">
                  <c:v>7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9-4422-A3D3-0E14EF9A1CC0}"/>
            </c:ext>
          </c:extLst>
        </c:ser>
        <c:ser>
          <c:idx val="1"/>
          <c:order val="1"/>
          <c:tx>
            <c:strRef>
              <c:f>GRÁFIICOS!$C$3:$C$4</c:f>
              <c:strCache>
                <c:ptCount val="1"/>
                <c:pt idx="0">
                  <c:v>OBITO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400" b="0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GRÁFIICOS!$A$5:$A$13</c:f>
              <c:strCache>
                <c:ptCount val="8"/>
                <c:pt idx="0">
                  <c:v>FEVEREIRO</c:v>
                </c:pt>
                <c:pt idx="1">
                  <c:v>MARÇO</c:v>
                </c:pt>
                <c:pt idx="2">
                  <c:v>ABRIL</c:v>
                </c:pt>
                <c:pt idx="3">
                  <c:v>MAIO</c:v>
                </c:pt>
                <c:pt idx="4">
                  <c:v>JUNHO</c:v>
                </c:pt>
                <c:pt idx="5">
                  <c:v>JULHO</c:v>
                </c:pt>
                <c:pt idx="6">
                  <c:v>AGOSTO</c:v>
                </c:pt>
                <c:pt idx="7">
                  <c:v>SETEMBRO</c:v>
                </c:pt>
              </c:strCache>
            </c:strRef>
          </c:cat>
          <c:val>
            <c:numRef>
              <c:f>GRÁFIICOS!$C$5:$C$13</c:f>
              <c:numCache>
                <c:formatCode>General</c:formatCode>
                <c:ptCount val="8"/>
                <c:pt idx="0">
                  <c:v>11</c:v>
                </c:pt>
                <c:pt idx="1">
                  <c:v>66</c:v>
                </c:pt>
                <c:pt idx="2">
                  <c:v>45</c:v>
                </c:pt>
                <c:pt idx="3">
                  <c:v>32</c:v>
                </c:pt>
                <c:pt idx="4">
                  <c:v>22</c:v>
                </c:pt>
                <c:pt idx="5">
                  <c:v>12</c:v>
                </c:pt>
                <c:pt idx="6">
                  <c:v>12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9-4422-A3D3-0E14EF9A1C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3"/>
        <c:overlap val="100"/>
        <c:axId val="262633344"/>
        <c:axId val="262634880"/>
      </c:barChart>
      <c:catAx>
        <c:axId val="262633344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pt-BR"/>
          </a:p>
        </c:txPr>
        <c:crossAx val="262634880"/>
        <c:crosses val="autoZero"/>
        <c:auto val="1"/>
        <c:lblAlgn val="ctr"/>
        <c:lblOffset val="100"/>
        <c:noMultiLvlLbl val="0"/>
      </c:catAx>
      <c:valAx>
        <c:axId val="2626348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633344"/>
        <c:crosses val="autoZero"/>
        <c:crossBetween val="between"/>
      </c:valAx>
    </c:plotArea>
    <c:legend>
      <c:legendPos val="b"/>
      <c:overlay val="0"/>
      <c:txPr>
        <a:bodyPr/>
        <a:lstStyle/>
        <a:p>
          <a:pPr algn="ctr" rtl="0">
            <a:defRPr lang="en-US" sz="1400" b="0" i="0" u="none" strike="noStrike" kern="1200" baseline="0">
              <a:solidFill>
                <a:schemeClr val="tx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[FINAL BASE - AJUSTADA.xlsx]GRÁFIICOS!Tabela dinâmica3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b="1"/>
              <a:t>ÓBITO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0265880975143894E-2"/>
          <c:y val="0.15388214368685216"/>
          <c:w val="0.89098077312951462"/>
          <c:h val="0.62825851803053745"/>
        </c:manualLayout>
      </c:layout>
      <c:lineChart>
        <c:grouping val="standard"/>
        <c:varyColors val="0"/>
        <c:ser>
          <c:idx val="0"/>
          <c:order val="0"/>
          <c:tx>
            <c:strRef>
              <c:f>GRÁFIICOS!$B$18:$B$19</c:f>
              <c:strCache>
                <c:ptCount val="1"/>
                <c:pt idx="0">
                  <c:v>OBITO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0" i="0" u="none" strike="noStrike" kern="1200" baseline="0">
                    <a:solidFill>
                      <a:schemeClr val="tx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GRÁFIICOS!$A$20:$A$28</c:f>
              <c:strCache>
                <c:ptCount val="8"/>
                <c:pt idx="0">
                  <c:v>FEVEREIRO</c:v>
                </c:pt>
                <c:pt idx="1">
                  <c:v>MARÇO</c:v>
                </c:pt>
                <c:pt idx="2">
                  <c:v>ABRIL</c:v>
                </c:pt>
                <c:pt idx="3">
                  <c:v>MAIO</c:v>
                </c:pt>
                <c:pt idx="4">
                  <c:v>JUNHO</c:v>
                </c:pt>
                <c:pt idx="5">
                  <c:v>JULHO</c:v>
                </c:pt>
                <c:pt idx="6">
                  <c:v>AGOSTO</c:v>
                </c:pt>
                <c:pt idx="7">
                  <c:v>SETEMBRO</c:v>
                </c:pt>
              </c:strCache>
            </c:strRef>
          </c:cat>
          <c:val>
            <c:numRef>
              <c:f>GRÁFIICOS!$B$20:$B$28</c:f>
              <c:numCache>
                <c:formatCode>General</c:formatCode>
                <c:ptCount val="8"/>
                <c:pt idx="0">
                  <c:v>11</c:v>
                </c:pt>
                <c:pt idx="1">
                  <c:v>66</c:v>
                </c:pt>
                <c:pt idx="2">
                  <c:v>45</c:v>
                </c:pt>
                <c:pt idx="3">
                  <c:v>32</c:v>
                </c:pt>
                <c:pt idx="4">
                  <c:v>22</c:v>
                </c:pt>
                <c:pt idx="5">
                  <c:v>12</c:v>
                </c:pt>
                <c:pt idx="6">
                  <c:v>12</c:v>
                </c:pt>
                <c:pt idx="7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BD-4452-BABE-9132535801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3715072"/>
        <c:axId val="262673536"/>
      </c:lineChart>
      <c:catAx>
        <c:axId val="26371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US" sz="1000" b="0" i="0" u="none" strike="noStrike" kern="1200" baseline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pt-BR"/>
          </a:p>
        </c:txPr>
        <c:crossAx val="262673536"/>
        <c:crosses val="autoZero"/>
        <c:auto val="1"/>
        <c:lblAlgn val="ctr"/>
        <c:lblOffset val="100"/>
        <c:noMultiLvlLbl val="0"/>
      </c:catAx>
      <c:valAx>
        <c:axId val="262673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371507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pt-B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0CBEF-867F-4264-ABD5-606A79D53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DEA07D-6D6A-4619-83C4-4A905FC9D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10C994-795C-46A2-AE7B-D916876F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879F28-4EBF-444E-AC45-9829F456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42E24E-0D5C-45A7-A9DD-70E28554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9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4225F-B151-4611-AFE1-27209769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0D7A8B-996D-4793-9F16-F3AA2CF9B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EF77B-2DD2-4363-9AC8-446372A9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773EFC-7656-4DB5-82CF-EF38737B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EF310D-8209-4999-BD43-90C7F1D7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3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ACDED8-BBE9-4AE7-8DE4-1CDB0BAFF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8D804D-4840-4830-BC20-4A9B7289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585D67-4375-4BCE-AFCD-0114A025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2433F3-677D-432E-AAA6-3ED1C96C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96F3B1-EC73-465E-9CED-6A4684DE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19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DAA2D-9513-47A0-886F-DCB444D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F56E92-7CD4-440E-B729-4377666D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3FA3A-40EE-4CE4-9FE8-4EEBB55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33ABB5-469E-4481-8505-A23B8188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3925A9-17A1-4A06-B99B-73A64C82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46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2577-0D75-4837-8823-08DD1116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BE9836-F8DE-4D60-B434-6910474C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1B8CD3-12F8-46A4-BB86-6669458DB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334781-A0D7-4648-BD54-C0D7B200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600C4-1E77-4991-B360-CE5B30C1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93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92AFB-74C4-493F-8EF4-CC50BF58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C6347-7C6A-4239-8FCE-0D3AEB792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1FDA2F-558B-48F0-9ECE-26B8BDCB9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39D405-DBC2-49C4-85B0-3188528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204274-5CF0-464B-A9AB-777E9F54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A4D44A-A063-49C3-8D8B-A3EBD483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26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41845-A4D2-499D-A819-AFC68706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F488FB-9EC5-411C-B1CA-01BA74C95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21FEE9-B650-487F-8242-091DAC33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BCAF5B-7033-4432-8BA9-887295879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DD21D8-62B0-4590-AC67-67A08C1EB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6DF75B6-02DD-42ED-AFC4-1BBB2C44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A8BDC07-38C9-450C-A28E-D2F6F5CA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ED9EF7-FA36-4428-91FA-390407C9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85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B639C-1F16-4C51-AFF1-6757709E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661CC4-A0B3-414E-8788-8EE59DC3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F446A4-23CE-47EB-B610-6418C95F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092EC1-A6A8-4239-9974-8BB488D8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75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495057-7D47-403B-B356-2F349A81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239E68-7977-4E0D-B7D3-C62C35AC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657B79-7E1E-442B-9168-7A312A50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3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8A8E4-539C-4319-89D5-1A058AA1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71AE9-2906-486E-88D2-D86F385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E20E6-A5C9-40E5-90B8-3386CD7A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EE07B7-6A3F-45DF-B98A-6F3C4471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67BBFF-8C1D-40FE-A817-63393500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1CCA7F-E716-4F24-9B14-C917CBA0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50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E37E4-9702-4359-9BE0-3AE038E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DEA338-E275-4313-89AE-FD3768952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8FC269-013A-4BD9-A7D3-189677FD1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22A9D0-2D22-4BFE-B368-9A19E9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731D06-9AB0-490A-92E3-8ED58D53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88B44-D560-4987-B1C0-2A8A5DFE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22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8A9B15-C243-44DF-AD7B-821E8420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CF5E43-DAAE-4673-9993-B18CE8379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F21446-C417-4F72-84B0-28C01DA4C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187B-C78F-4AA7-BA26-EACF95A38C51}" type="datetimeFigureOut">
              <a:rPr lang="pt-BR" smtClean="0"/>
              <a:t>05/12/2022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EEBBC-6D8B-45E8-8661-6AF5CC61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302E98-54C0-445F-B0E7-4C7C44190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D666-6D4A-4401-BBA2-5D7B5DC13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sv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9B1FE6B-CB29-4850-A504-6F2E05FEE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6FC7C87-E5EA-430E-93EE-EE58FF9FC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904" y="-1306437"/>
            <a:ext cx="9623776" cy="967135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5C5651-BB44-4FDD-8D06-2686807FF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446" y="3723808"/>
            <a:ext cx="9144000" cy="196648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pt-BR" sz="2000" b="1" dirty="0">
                <a:latin typeface="Bookman Old Style" panose="02050604050505020204" pitchFamily="18" charset="0"/>
                <a:ea typeface="+mn-ea"/>
                <a:cs typeface="+mn-cs"/>
              </a:rPr>
              <a:t>Brasília-DF, 05 de dezembro/22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5EC890-C464-4F48-A469-10379CBB9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5" y="472459"/>
            <a:ext cx="3750000" cy="111269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843101-E69C-4E7B-B87C-958A7F41B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6010443"/>
            <a:ext cx="5403302" cy="540330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33545FA-ACE1-74FE-4AE6-5EB51CC10B0B}"/>
              </a:ext>
            </a:extLst>
          </p:cNvPr>
          <p:cNvSpPr txBox="1">
            <a:spLocks/>
          </p:cNvSpPr>
          <p:nvPr/>
        </p:nvSpPr>
        <p:spPr>
          <a:xfrm>
            <a:off x="1580446" y="1892525"/>
            <a:ext cx="9144000" cy="111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Seminário Internacional Plataforma Clínica Global Covid-19 e Pós-Covid/ Organização Mundial da Saúde- OMS: Resultados da Pesquisa, Desafios e Lições Aprendidas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F016E1-445A-E21E-ED92-7E99606E7581}"/>
              </a:ext>
            </a:extLst>
          </p:cNvPr>
          <p:cNvSpPr txBox="1">
            <a:spLocks/>
          </p:cNvSpPr>
          <p:nvPr/>
        </p:nvSpPr>
        <p:spPr>
          <a:xfrm>
            <a:off x="0" y="3346950"/>
            <a:ext cx="12192000" cy="90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2000" b="1" dirty="0">
                <a:latin typeface="Bookman Old Style" panose="02050604050505020204" pitchFamily="18" charset="0"/>
              </a:rPr>
              <a:t>HOSPITAL EDUARDO CAMPOS DA PESSOA IDOSA - Recife/PE 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17888FFA-C0CA-B6E1-231F-E32B95AC1EE5}"/>
              </a:ext>
            </a:extLst>
          </p:cNvPr>
          <p:cNvSpPr txBox="1">
            <a:spLocks/>
          </p:cNvSpPr>
          <p:nvPr/>
        </p:nvSpPr>
        <p:spPr>
          <a:xfrm>
            <a:off x="56446" y="4138926"/>
            <a:ext cx="12192000" cy="900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b="1" dirty="0">
                <a:latin typeface="Bookman Old Style" panose="02050604050505020204" pitchFamily="18" charset="0"/>
              </a:rPr>
              <a:t>Taís Lins Severo da Silva </a:t>
            </a:r>
          </a:p>
          <a:p>
            <a:pPr marL="457200" algn="ctr">
              <a:lnSpc>
                <a:spcPct val="115000"/>
              </a:lnSpc>
            </a:pPr>
            <a:r>
              <a:rPr lang="pt-BR" b="1" dirty="0">
                <a:latin typeface="Bookman Old Style" panose="02050604050505020204" pitchFamily="18" charset="0"/>
              </a:rPr>
              <a:t>Diretora de Ensino e Pesquisa </a:t>
            </a:r>
          </a:p>
        </p:txBody>
      </p:sp>
    </p:spTree>
    <p:extLst>
      <p:ext uri="{BB962C8B-B14F-4D97-AF65-F5344CB8AC3E}">
        <p14:creationId xmlns:p14="http://schemas.microsoft.com/office/powerpoint/2010/main" val="1088068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39601" y="663176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Bookman Old Style" panose="02050604050505020204" pitchFamily="18" charset="0"/>
              </a:rPr>
              <a:t>Março/2021</a:t>
            </a:r>
            <a:r>
              <a:rPr lang="pt-BR" sz="2000" dirty="0">
                <a:latin typeface="Bookman Old Style" panose="02050604050505020204" pitchFamily="18" charset="0"/>
              </a:rPr>
              <a:t>, atendimento de pacientes com suspeita ou diagnóstico de COVID-19 para o Estado de Pernambuco.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Capacidade operacional de </a:t>
            </a:r>
            <a:r>
              <a:rPr lang="pt-BR" sz="2000" b="1" dirty="0">
                <a:latin typeface="Bookman Old Style" panose="02050604050505020204" pitchFamily="18" charset="0"/>
              </a:rPr>
              <a:t>70 leitos de terapia intensiva</a:t>
            </a:r>
            <a:r>
              <a:rPr lang="pt-BR" sz="2000" dirty="0">
                <a:latin typeface="Bookman Old Style" panose="02050604050505020204" pitchFamily="18" charset="0"/>
              </a:rPr>
              <a:t>, implantados de forma gradual, respeitando a capacidade de atendimento e necessidade da rede; 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Adequações dos fluxos:</a:t>
            </a:r>
          </a:p>
          <a:p>
            <a:pPr marL="8001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Fluxo de circulação e acesso ao refeitório;</a:t>
            </a:r>
          </a:p>
          <a:p>
            <a:pPr marL="8001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Protocolos de biossegurança;</a:t>
            </a:r>
          </a:p>
          <a:p>
            <a:pPr marL="8001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Bookman Old Style" panose="02050604050505020204" pitchFamily="18" charset="0"/>
              </a:rPr>
              <a:t>Notas e pareceres técnicos.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DB2EABF-39A1-F622-7C4F-91151232489A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0F81943-F243-C45B-7E55-06722A807125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543DCED-853F-AF66-2164-096801D5E216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80E7956-F258-1C44-BD5F-C4200F850401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269DD294-4C41-2825-0980-6F2B196B1DE0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A43929CE-A9CA-5C2F-6A39-0B4EFEEA64B0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597EACC5-F922-C944-5760-F8FF9CC54E0E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E6DAEC88-FF89-CD27-1996-442A8C4C842A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4C020BD0-B96C-A198-9043-161FAA257946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40185212-AE09-7829-A492-75420AA271B8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7448EB53-9832-FEC7-F6BC-B34BEA734588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11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C423EDF-7F19-2CED-8585-E944DF5F7464}"/>
              </a:ext>
            </a:extLst>
          </p:cNvPr>
          <p:cNvSpPr txBox="1">
            <a:spLocks/>
          </p:cNvSpPr>
          <p:nvPr/>
        </p:nvSpPr>
        <p:spPr>
          <a:xfrm>
            <a:off x="-76548" y="2069147"/>
            <a:ext cx="11565281" cy="132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Consulta ao </a:t>
            </a:r>
            <a:r>
              <a:rPr lang="pt-BR" sz="2000" b="1" dirty="0">
                <a:latin typeface="Bookman Old Style" panose="02050604050505020204" pitchFamily="18" charset="0"/>
              </a:rPr>
              <a:t>Prontuário Eletrônico </a:t>
            </a:r>
            <a:r>
              <a:rPr lang="pt-BR" sz="2000" dirty="0">
                <a:latin typeface="Bookman Old Style" panose="02050604050505020204" pitchFamily="18" charset="0"/>
              </a:rPr>
              <a:t>de pacientes atendidos com suspeita e diagnóstico de COVID-19, no período de </a:t>
            </a:r>
            <a:r>
              <a:rPr lang="pt-BR" sz="2000" b="1" dirty="0">
                <a:latin typeface="Bookman Old Style" panose="02050604050505020204" pitchFamily="18" charset="0"/>
              </a:rPr>
              <a:t>fevereiro a setembro de 2021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8289A18-1DD2-EDD8-13A7-8EB249ACEE8E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6C321A0-E62E-F586-6A51-0E945461E4FE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67DFC514-DB1F-D999-570A-3C022C857B93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FD0E0AC-307C-D1F9-E7D9-BFD876F5CA2A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F9EC8AF1-18DE-FB4A-273D-7D276FCB4A97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1DD96971-24CC-3437-42A6-4D5F415FCB93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364BC858-ECA3-F963-6FCA-20C8549DAD9C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F914E2AC-8FFA-1D00-6D10-F0231B8AB520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ABA337EF-1CA9-F96A-3265-B676E5D1F2D4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7CEA3BA2-DB58-427C-1E00-882EEF8FA05A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4A3B766E-078B-D94B-FC38-91DDA4369530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8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A6A46E1-7CB7-E14A-16DC-EAA4A16977C3}"/>
              </a:ext>
            </a:extLst>
          </p:cNvPr>
          <p:cNvSpPr txBox="1"/>
          <p:nvPr/>
        </p:nvSpPr>
        <p:spPr>
          <a:xfrm>
            <a:off x="7070477" y="1747221"/>
            <a:ext cx="46009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Do total de </a:t>
            </a:r>
            <a:r>
              <a:rPr lang="pt-BR" sz="2000" b="1" dirty="0">
                <a:latin typeface="Bookman Old Style" panose="02050604050505020204" pitchFamily="18" charset="0"/>
              </a:rPr>
              <a:t>619 pacientes idosos </a:t>
            </a:r>
            <a:r>
              <a:rPr lang="pt-BR" sz="2000" dirty="0">
                <a:latin typeface="Bookman Old Style" panose="02050604050505020204" pitchFamily="18" charset="0"/>
              </a:rPr>
              <a:t>atendidos na unidade com suspeita ou diagnóstico da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COVID-19, </a:t>
            </a:r>
            <a:r>
              <a:rPr lang="pt-BR" sz="2000" b="1" dirty="0">
                <a:latin typeface="Bookman Old Style" panose="02050604050505020204" pitchFamily="18" charset="0"/>
              </a:rPr>
              <a:t>352 (57%)</a:t>
            </a:r>
            <a:r>
              <a:rPr lang="pt-BR" sz="2000" dirty="0">
                <a:latin typeface="Bookman Old Style" panose="02050604050505020204" pitchFamily="18" charset="0"/>
              </a:rPr>
              <a:t> obtiveram </a:t>
            </a:r>
            <a:r>
              <a:rPr lang="pt-BR" sz="2000" b="1" dirty="0">
                <a:latin typeface="Bookman Old Style" panose="02050604050505020204" pitchFamily="18" charset="0"/>
              </a:rPr>
              <a:t>resultado positivo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Homens: </a:t>
            </a:r>
            <a:r>
              <a:rPr lang="pt-BR" sz="2000" kern="1200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  <a:t>180 (51,43%) </a:t>
            </a:r>
          </a:p>
          <a:p>
            <a:pPr algn="ctr"/>
            <a:r>
              <a:rPr lang="pt-BR" sz="2000" dirty="0">
                <a:latin typeface="Bookman Old Style" panose="02050604050505020204" pitchFamily="18" charset="0"/>
              </a:rPr>
              <a:t>Mulheres: </a:t>
            </a:r>
            <a:r>
              <a:rPr lang="pt-BR" sz="2000" kern="1200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  <a:t>172 (48,86%) </a:t>
            </a:r>
          </a:p>
          <a:p>
            <a:pPr algn="ctr"/>
            <a:endParaRPr lang="pt-BR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F3BF867C-4176-41BE-9059-4378F44DA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509526"/>
              </p:ext>
            </p:extLst>
          </p:nvPr>
        </p:nvGraphicFramePr>
        <p:xfrm>
          <a:off x="404016" y="1161908"/>
          <a:ext cx="6531882" cy="3505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9C2D83-8890-8D61-841F-AAFFAD503AAE}"/>
              </a:ext>
            </a:extLst>
          </p:cNvPr>
          <p:cNvSpPr txBox="1"/>
          <p:nvPr/>
        </p:nvSpPr>
        <p:spPr>
          <a:xfrm>
            <a:off x="387177" y="380807"/>
            <a:ext cx="6531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man Old Style" panose="02050604050505020204" pitchFamily="18" charset="0"/>
              </a:rPr>
              <a:t>Gráfico 1- Casos confirmados de COVID-19 de fevereiro a setembro de 2021.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1290174-5467-9874-B1D1-84FE899CD651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66CFB26-E48A-0A56-1A85-55A7EAAEB49B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B20D6E30-75DD-71F0-2C14-8EC4F2D18ED7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AB48FDC0-AE80-245C-ADA2-0F899C302474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5A2A14E4-CB5E-92D2-BAB4-05734E16817D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2DCCD294-1A30-E6EB-1F8D-DF03F34D1500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EB97609F-CE83-BFC5-8444-76FD9E7DE8D5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BC12EAD7-5AD0-2EB5-D7D7-9F395FCA44F7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DDA39FCF-EAE3-B3D4-54C1-2444C054E2A1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F6270C45-5BD0-93E7-1BE4-8DAC09F5539C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99F8128C-A033-5B7E-0FE2-FC5D84EB9079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10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9C2D83-8890-8D61-841F-AAFFAD503AAE}"/>
              </a:ext>
            </a:extLst>
          </p:cNvPr>
          <p:cNvSpPr txBox="1"/>
          <p:nvPr/>
        </p:nvSpPr>
        <p:spPr>
          <a:xfrm>
            <a:off x="387177" y="380807"/>
            <a:ext cx="11565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man Old Style" panose="02050604050505020204" pitchFamily="18" charset="0"/>
              </a:rPr>
              <a:t>Gráfico 2- Perfil etário dos pacientes diagnosticados com COVID-19, de fevereiro a setembro de 2021.  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B8D20CC-095D-4781-907B-E4BE19254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850727"/>
              </p:ext>
            </p:extLst>
          </p:nvPr>
        </p:nvGraphicFramePr>
        <p:xfrm>
          <a:off x="1210613" y="1228034"/>
          <a:ext cx="9355908" cy="393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F5112F2-8A8E-8748-219C-D01B9854EF77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B2B0DF7-6237-E492-334B-588B832F3F18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D1708AF8-07A5-B646-9A36-9C37267D5177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44C1406A-B0B7-EA3C-B1D6-C10EB95449C1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92E56C44-142E-EE30-6BD1-E4DD6FE7A16D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A133451D-34C1-8E30-56FA-A3342611C5A1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14FE7D4A-FDD4-35AA-C055-FB041CCBAC4E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9F49DB19-39FC-486D-BC09-B4F1CAA0D712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7B937845-BB13-8FE5-314F-F6BCBAD9DFD9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FEEA47AA-4496-900C-87A6-5A3FE2C6C118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5ED517DD-C426-9DEC-BDA9-1F87F9032CA7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27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7006554" y="574052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0731F1B-A3F7-DA6A-253F-2C771C119E66}"/>
              </a:ext>
            </a:extLst>
          </p:cNvPr>
          <p:cNvSpPr txBox="1">
            <a:spLocks/>
          </p:cNvSpPr>
          <p:nvPr/>
        </p:nvSpPr>
        <p:spPr>
          <a:xfrm>
            <a:off x="4827022" y="5714455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graphicFrame>
        <p:nvGraphicFramePr>
          <p:cNvPr id="21" name="Tabela 21">
            <a:extLst>
              <a:ext uri="{FF2B5EF4-FFF2-40B4-BE49-F238E27FC236}">
                <a16:creationId xmlns:a16="http://schemas.microsoft.com/office/drawing/2014/main" id="{65E30B1A-02F3-7E70-7596-0C2B5A341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26748"/>
              </p:ext>
            </p:extLst>
          </p:nvPr>
        </p:nvGraphicFramePr>
        <p:xfrm>
          <a:off x="534816" y="812547"/>
          <a:ext cx="1127000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003">
                  <a:extLst>
                    <a:ext uri="{9D8B030D-6E8A-4147-A177-3AD203B41FA5}">
                      <a16:colId xmlns:a16="http://schemas.microsoft.com/office/drawing/2014/main" val="667523787"/>
                    </a:ext>
                  </a:extLst>
                </a:gridCol>
                <a:gridCol w="5635003">
                  <a:extLst>
                    <a:ext uri="{9D8B030D-6E8A-4147-A177-3AD203B41FA5}">
                      <a16:colId xmlns:a16="http://schemas.microsoft.com/office/drawing/2014/main" val="4095928397"/>
                    </a:ext>
                  </a:extLst>
                </a:gridCol>
              </a:tblGrid>
              <a:tr h="358790">
                <a:tc>
                  <a:txBody>
                    <a:bodyPr/>
                    <a:lstStyle/>
                    <a:p>
                      <a:pPr algn="ctr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Características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Quantitativo (n/%)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71636"/>
                  </a:ext>
                </a:extLst>
              </a:tr>
              <a:tr h="922342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Tempo médio da permanência hospitalar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10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76885"/>
                  </a:ext>
                </a:extLst>
              </a:tr>
              <a:tr h="910774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Suporte </a:t>
                      </a:r>
                      <a:r>
                        <a:rPr lang="pt-BR" sz="2000" b="0" kern="1200" dirty="0" err="1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ventilatório</a:t>
                      </a:r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mecânico 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113 (32,51%)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618599"/>
                  </a:ext>
                </a:extLst>
              </a:tr>
              <a:tr h="9107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Traqueostomia</a:t>
                      </a:r>
                    </a:p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26 (7%)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925382"/>
                  </a:ext>
                </a:extLst>
              </a:tr>
              <a:tr h="9107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Hemodiálise </a:t>
                      </a:r>
                    </a:p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45 (13%)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09970"/>
                  </a:ext>
                </a:extLst>
              </a:tr>
            </a:tbl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DE597DB0-38AF-9347-DB5E-718B5C3B1560}"/>
              </a:ext>
            </a:extLst>
          </p:cNvPr>
          <p:cNvSpPr txBox="1"/>
          <p:nvPr/>
        </p:nvSpPr>
        <p:spPr>
          <a:xfrm>
            <a:off x="534816" y="349529"/>
            <a:ext cx="9855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man Old Style" panose="02050604050505020204" pitchFamily="18" charset="0"/>
              </a:rPr>
              <a:t>Tabela 1– Principais dados do internamento hospitalar.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12F7FDB-F624-9317-4E14-2264861F2734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E0855CB-51B7-F888-E49B-097FF4B55E42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2DDD0D6-666A-00AF-4E45-FFF0D0DDFB3D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E5C14F2-F658-B7E2-EAFD-8ECFBFF552A5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4B9A5BF0-957A-5D4C-B4D3-18F9AD9D7D99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2B03C72C-03D2-5C4E-ACAF-CD5E4B28A610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A88B2F72-D2DB-5B8C-5CD6-83ADBBB1506E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EFC06768-FC2A-5629-27CE-0E08EF8E9E8D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FF39552A-B150-7678-1FD3-00DC39E3F2B1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607B06AF-D7EC-247B-6138-BDF90BAD6E5A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1BFE68A1-4BAA-BED4-84EB-4A24D8B1FE2C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82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21" name="Tabela 21">
            <a:extLst>
              <a:ext uri="{FF2B5EF4-FFF2-40B4-BE49-F238E27FC236}">
                <a16:creationId xmlns:a16="http://schemas.microsoft.com/office/drawing/2014/main" id="{65E30B1A-02F3-7E70-7596-0C2B5A341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10011"/>
              </p:ext>
            </p:extLst>
          </p:nvPr>
        </p:nvGraphicFramePr>
        <p:xfrm>
          <a:off x="582075" y="1104605"/>
          <a:ext cx="10996366" cy="346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8183">
                  <a:extLst>
                    <a:ext uri="{9D8B030D-6E8A-4147-A177-3AD203B41FA5}">
                      <a16:colId xmlns:a16="http://schemas.microsoft.com/office/drawing/2014/main" val="667523787"/>
                    </a:ext>
                  </a:extLst>
                </a:gridCol>
                <a:gridCol w="5498183">
                  <a:extLst>
                    <a:ext uri="{9D8B030D-6E8A-4147-A177-3AD203B41FA5}">
                      <a16:colId xmlns:a16="http://schemas.microsoft.com/office/drawing/2014/main" val="4095928397"/>
                    </a:ext>
                  </a:extLst>
                </a:gridCol>
              </a:tblGrid>
              <a:tr h="450928">
                <a:tc>
                  <a:txBody>
                    <a:bodyPr/>
                    <a:lstStyle/>
                    <a:p>
                      <a:pPr algn="ctr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Características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Quantitativo (n/%)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71636"/>
                  </a:ext>
                </a:extLst>
              </a:tr>
              <a:tr h="763011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Drogas </a:t>
                      </a:r>
                      <a:r>
                        <a:rPr lang="pt-BR" sz="2000" b="0" kern="1200" dirty="0" err="1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vasoativas</a:t>
                      </a:r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83 (24%)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76885"/>
                  </a:ext>
                </a:extLst>
              </a:tr>
              <a:tr h="763011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 err="1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Corticóide</a:t>
                      </a:r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256 (73%)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618599"/>
                  </a:ext>
                </a:extLst>
              </a:tr>
              <a:tr h="7630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 err="1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Antibioticoterapia</a:t>
                      </a:r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339 (96%)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09970"/>
                  </a:ext>
                </a:extLst>
              </a:tr>
            </a:tbl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DE597DB0-38AF-9347-DB5E-718B5C3B1560}"/>
              </a:ext>
            </a:extLst>
          </p:cNvPr>
          <p:cNvSpPr txBox="1"/>
          <p:nvPr/>
        </p:nvSpPr>
        <p:spPr>
          <a:xfrm>
            <a:off x="562816" y="617024"/>
            <a:ext cx="10603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man Old Style" panose="02050604050505020204" pitchFamily="18" charset="0"/>
              </a:rPr>
              <a:t>Tabela 2- Principais dados do tratamento clínico.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D747C4F-FCA8-37FB-7DEC-01CA6030389E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F02A499-3A8F-73DB-6D98-61A4A1D7A06D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18C8D9D-F262-4BB2-6A6E-C6988AAE33C5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7785EB3C-3E72-5A58-ECF8-434990AEB801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6C686839-DD02-7D0D-E34B-F3AE4E868159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5F7D081E-829C-7EBE-F8B0-17EDC1EF7D47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152F45E6-D2FA-AEED-1343-FF188338390A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407F5812-9979-44EC-8346-844DFC5B4E89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FA71D1A6-0626-9DB2-0127-7DD7920BBE39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61FFB64E-CA0E-31A4-FE1F-7CDB0AFCF2CB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9DB972F7-550A-AA46-72A9-36084D3B55A6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43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21" name="Tabela 21">
            <a:extLst>
              <a:ext uri="{FF2B5EF4-FFF2-40B4-BE49-F238E27FC236}">
                <a16:creationId xmlns:a16="http://schemas.microsoft.com/office/drawing/2014/main" id="{65E30B1A-02F3-7E70-7596-0C2B5A341F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530580"/>
              </p:ext>
            </p:extLst>
          </p:nvPr>
        </p:nvGraphicFramePr>
        <p:xfrm>
          <a:off x="597816" y="816636"/>
          <a:ext cx="1095086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5431">
                  <a:extLst>
                    <a:ext uri="{9D8B030D-6E8A-4147-A177-3AD203B41FA5}">
                      <a16:colId xmlns:a16="http://schemas.microsoft.com/office/drawing/2014/main" val="667523787"/>
                    </a:ext>
                  </a:extLst>
                </a:gridCol>
                <a:gridCol w="5475431">
                  <a:extLst>
                    <a:ext uri="{9D8B030D-6E8A-4147-A177-3AD203B41FA5}">
                      <a16:colId xmlns:a16="http://schemas.microsoft.com/office/drawing/2014/main" val="4095928397"/>
                    </a:ext>
                  </a:extLst>
                </a:gridCol>
              </a:tblGrid>
              <a:tr h="322604">
                <a:tc>
                  <a:txBody>
                    <a:bodyPr/>
                    <a:lstStyle/>
                    <a:p>
                      <a:pPr algn="ctr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Características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bg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Quantitativo (n/%)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671636"/>
                  </a:ext>
                </a:extLst>
              </a:tr>
              <a:tr h="818917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Óbitos 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205 (58%)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76885"/>
                  </a:ext>
                </a:extLst>
              </a:tr>
              <a:tr h="818917"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Transferências </a:t>
                      </a:r>
                    </a:p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84 (24%)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618599"/>
                  </a:ext>
                </a:extLst>
              </a:tr>
              <a:tr h="81891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Altas </a:t>
                      </a:r>
                    </a:p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63(18%)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925382"/>
                  </a:ext>
                </a:extLst>
              </a:tr>
              <a:tr h="81891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Paliação </a:t>
                      </a:r>
                    </a:p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2000" b="0" kern="1200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pt-BR" sz="2000" b="0" kern="1200" dirty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20 (6%)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09970"/>
                  </a:ext>
                </a:extLst>
              </a:tr>
            </a:tbl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DE597DB0-38AF-9347-DB5E-718B5C3B1560}"/>
              </a:ext>
            </a:extLst>
          </p:cNvPr>
          <p:cNvSpPr txBox="1"/>
          <p:nvPr/>
        </p:nvSpPr>
        <p:spPr>
          <a:xfrm>
            <a:off x="597817" y="349978"/>
            <a:ext cx="9412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Bookman Old Style" panose="02050604050505020204" pitchFamily="18" charset="0"/>
              </a:rPr>
              <a:t>Tabela 3- Principais dados do desfecho clínico.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6CE07A8-AC02-1CEF-6CB0-FB598428F439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A458C0E-0468-C97B-B021-219718A37CA2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E315ECD-389D-C0CC-6682-047887F76ED2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F92F900-52DE-6F34-FD4F-1C52CDD1D46D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9978101A-CEC6-8CF9-C0A3-054AF3373538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4DB6ECA3-FD49-7022-1B01-02619DD118D9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E58A04D9-F64E-555F-35FB-930955246A86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1B107B47-F1CA-9B6B-B7CD-63CF6EC1F884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E8EFBF10-F866-C67B-C145-BE2398ACB486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E63BEC39-F9DE-DF66-5750-9294DC54D5FA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515D6054-AA07-8891-78D2-3720ADFC9681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11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BBE7714-8FD0-42C4-89A5-E008FC08C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416139"/>
              </p:ext>
            </p:extLst>
          </p:nvPr>
        </p:nvGraphicFramePr>
        <p:xfrm>
          <a:off x="448859" y="1464266"/>
          <a:ext cx="5364932" cy="340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4D63B3A4-83D3-E0CB-6722-E029ADBFEB37}"/>
              </a:ext>
            </a:extLst>
          </p:cNvPr>
          <p:cNvSpPr txBox="1"/>
          <p:nvPr/>
        </p:nvSpPr>
        <p:spPr>
          <a:xfrm>
            <a:off x="239540" y="610560"/>
            <a:ext cx="6531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Gráfico 3 - Altas x óbitos de fevereiro a setembro de 2021.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E7D2D317-559E-4B56-AB94-F3AE05C2C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316956"/>
              </p:ext>
            </p:extLst>
          </p:nvPr>
        </p:nvGraphicFramePr>
        <p:xfrm>
          <a:off x="6597532" y="1722215"/>
          <a:ext cx="4858565" cy="340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A8268E73-F9E5-EF40-91DA-A62C0A9A765A}"/>
              </a:ext>
            </a:extLst>
          </p:cNvPr>
          <p:cNvSpPr txBox="1"/>
          <p:nvPr/>
        </p:nvSpPr>
        <p:spPr>
          <a:xfrm>
            <a:off x="6341030" y="588250"/>
            <a:ext cx="5673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Bookman Old Style" panose="02050604050505020204" pitchFamily="18" charset="0"/>
              </a:rPr>
              <a:t>Gráfico 4 - Quantitativo de óbitos de pacientes diagnosticados com COVID-19, de fevereiro a setembro de 2021</a:t>
            </a:r>
            <a:r>
              <a:rPr lang="pt-BR" sz="14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49C952E4-8DC5-3026-9099-D644E2D875E9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5EDA9D0-58A9-69A6-74CC-4227DC9C8D76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B1A48473-78F7-D3AF-2A0E-EFCE76CCCFB0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B2E3BC5D-379A-1731-17E2-C30785B46742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0B144265-6027-E2C7-1BA4-ECEBEE936EC7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EE771FE1-E47D-013D-25A6-DD3E45610A8A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E9D0315D-A16F-71BA-2652-F894076B5529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CBDFB638-4281-2171-FE25-1C6060F2EFAC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30" name="Subtítulo 2">
            <a:extLst>
              <a:ext uri="{FF2B5EF4-FFF2-40B4-BE49-F238E27FC236}">
                <a16:creationId xmlns:a16="http://schemas.microsoft.com/office/drawing/2014/main" id="{717BB95D-D996-BC03-C820-537C1CD03722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E6691DE6-CBC6-967D-668F-CB7F3A06337D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55EE543C-0E48-D1FD-FD00-0EEB422BE1C8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553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055292F0-7F92-7CF2-99EA-E0A14EFCC248}"/>
              </a:ext>
            </a:extLst>
          </p:cNvPr>
          <p:cNvSpPr txBox="1">
            <a:spLocks/>
          </p:cNvSpPr>
          <p:nvPr/>
        </p:nvSpPr>
        <p:spPr>
          <a:xfrm>
            <a:off x="115135" y="489088"/>
            <a:ext cx="11565281" cy="472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Cenário de desafios e surpresas.</a:t>
            </a:r>
          </a:p>
          <a:p>
            <a:pPr marL="80010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Dificuldade na coleta de dados.</a:t>
            </a:r>
          </a:p>
          <a:p>
            <a:pPr marL="80010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Sugestão de organização dos dados inseridos no prontuário eletrônico.</a:t>
            </a:r>
          </a:p>
          <a:p>
            <a:pPr marL="80010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Adequação e aperfeiçoamento do conhecimento teórico-prático em virtude de prestar uma assistência humanizada, holística e baseada em evidências. </a:t>
            </a:r>
          </a:p>
          <a:p>
            <a:pPr marL="800100" indent="-3429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A gravidade dos pacientes exigiu um trabalho multidisciplinar, tendo o binômio paciente-família como a base para um atendimento integral. 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4BD1405-77A3-CFE2-1B76-486AFF25158B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23A83E8-BEA8-FF50-02AD-B2E243B173DA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304795C6-6674-0055-286D-E9665896AB49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EC5CD42-28A1-6AB5-C457-1611BD06AD60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FC632CF5-42DF-67DA-39F3-89F1E07D4952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89DDF465-5B0F-BACD-B959-EF323970AB1B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D61D106B-23ED-8989-5F08-548F9C41C90B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50F08780-9524-F38E-5087-388D6D16F8B9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14F21B65-AE6C-417F-71CB-AEEAF2D5A90E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4DF68DAE-833B-1AD7-916C-79EB5F915D10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8964D7AF-238B-1DFD-FBA7-17790CFFD02A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821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7006554" y="574052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055292F0-7F92-7CF2-99EA-E0A14EFCC248}"/>
              </a:ext>
            </a:extLst>
          </p:cNvPr>
          <p:cNvSpPr txBox="1">
            <a:spLocks/>
          </p:cNvSpPr>
          <p:nvPr/>
        </p:nvSpPr>
        <p:spPr>
          <a:xfrm>
            <a:off x="-184610" y="3931957"/>
            <a:ext cx="6904065" cy="147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l">
              <a:lnSpc>
                <a:spcPct val="115000"/>
              </a:lnSpc>
            </a:pPr>
            <a:r>
              <a:rPr lang="pt-BR" sz="1400" b="1" i="1" dirty="0">
                <a:latin typeface="Bookman Old Style" panose="02050604050505020204" pitchFamily="18" charset="0"/>
              </a:rPr>
              <a:t>À ROBERTA MONTEIRO, CINTHIA AVELINO E FELIPE COSTA.</a:t>
            </a:r>
          </a:p>
          <a:p>
            <a:pPr marL="457200" algn="l">
              <a:lnSpc>
                <a:spcPct val="115000"/>
              </a:lnSpc>
            </a:pPr>
            <a:r>
              <a:rPr lang="pt-BR" sz="1400" b="1" i="1" dirty="0">
                <a:latin typeface="Bookman Old Style" panose="02050604050505020204" pitchFamily="18" charset="0"/>
              </a:rPr>
              <a:t>AOS PACIENTES.</a:t>
            </a:r>
          </a:p>
          <a:p>
            <a:pPr marL="457200" algn="l">
              <a:lnSpc>
                <a:spcPct val="115000"/>
              </a:lnSpc>
            </a:pPr>
            <a:r>
              <a:rPr lang="pt-BR" sz="1400" b="1" i="1" dirty="0">
                <a:latin typeface="Bookman Old Style" panose="02050604050505020204" pitchFamily="18" charset="0"/>
              </a:rPr>
              <a:t>A TODOS QUE FAZEM O HECPI.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1600" dirty="0">
              <a:latin typeface="Bookman Old Style" panose="02050604050505020204" pitchFamily="18" charset="0"/>
            </a:endParaRPr>
          </a:p>
          <a:p>
            <a:pPr marL="457200" algn="just">
              <a:lnSpc>
                <a:spcPct val="115000"/>
              </a:lnSpc>
            </a:pP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6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059087B4-1E2C-B5D4-B38C-E87139B2FF80}"/>
              </a:ext>
            </a:extLst>
          </p:cNvPr>
          <p:cNvSpPr txBox="1">
            <a:spLocks/>
          </p:cNvSpPr>
          <p:nvPr/>
        </p:nvSpPr>
        <p:spPr>
          <a:xfrm>
            <a:off x="0" y="463806"/>
            <a:ext cx="11565281" cy="4805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Unidade de saúde </a:t>
            </a:r>
            <a:r>
              <a:rPr lang="pt-BR" sz="2000" b="1" dirty="0">
                <a:latin typeface="Bookman Old Style" panose="02050604050505020204" pitchFamily="18" charset="0"/>
              </a:rPr>
              <a:t>municipal</a:t>
            </a:r>
            <a:r>
              <a:rPr lang="pt-BR" sz="2000" dirty="0">
                <a:latin typeface="Bookman Old Style" panose="02050604050505020204" pitchFamily="18" charset="0"/>
              </a:rPr>
              <a:t>, vinculada à prefeitura da cidade do Recife, voltada para acolher, prioritariamente, usuários do Sistema Único de Saúde (SUS) com </a:t>
            </a:r>
            <a:r>
              <a:rPr lang="pt-BR" sz="2000" b="1" dirty="0">
                <a:latin typeface="Bookman Old Style" panose="02050604050505020204" pitchFamily="18" charset="0"/>
              </a:rPr>
              <a:t>mais de 60 anos</a:t>
            </a:r>
            <a:r>
              <a:rPr lang="pt-BR" sz="2000" dirty="0">
                <a:latin typeface="Bookman Old Style" panose="020506040505050202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Sob a gestão da Fundação de Gestão Hospitalar Professor </a:t>
            </a:r>
            <a:r>
              <a:rPr lang="pt-BR" sz="2000" dirty="0" err="1">
                <a:latin typeface="Bookman Old Style" panose="02050604050505020204" pitchFamily="18" charset="0"/>
              </a:rPr>
              <a:t>Martiniano</a:t>
            </a:r>
            <a:r>
              <a:rPr lang="pt-BR" sz="2000" dirty="0">
                <a:latin typeface="Bookman Old Style" panose="02050604050505020204" pitchFamily="18" charset="0"/>
              </a:rPr>
              <a:t> (</a:t>
            </a:r>
            <a:r>
              <a:rPr lang="pt-BR" sz="2000" b="1" dirty="0">
                <a:latin typeface="Bookman Old Style" panose="02050604050505020204" pitchFamily="18" charset="0"/>
              </a:rPr>
              <a:t>FGH</a:t>
            </a:r>
            <a:r>
              <a:rPr lang="pt-BR" sz="2000" dirty="0">
                <a:latin typeface="Bookman Old Style" panose="02050604050505020204" pitchFamily="18" charset="0"/>
              </a:rPr>
              <a:t>);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Inaugurado em </a:t>
            </a:r>
            <a:r>
              <a:rPr lang="pt-BR" sz="2000" b="1" dirty="0">
                <a:latin typeface="Bookman Old Style" panose="02050604050505020204" pitchFamily="18" charset="0"/>
              </a:rPr>
              <a:t>1º de outubro de 2020</a:t>
            </a:r>
            <a:r>
              <a:rPr lang="pt-BR" sz="2000" dirty="0">
                <a:latin typeface="Bookman Old Style" panose="02050604050505020204" pitchFamily="18" charset="0"/>
              </a:rPr>
              <a:t>, data em que é celebrado o </a:t>
            </a:r>
            <a:r>
              <a:rPr lang="pt-BR" sz="2000" b="1" dirty="0">
                <a:latin typeface="Bookman Old Style" panose="02050604050505020204" pitchFamily="18" charset="0"/>
              </a:rPr>
              <a:t>Dia Mundial da Pessoa Idosa</a:t>
            </a:r>
            <a:r>
              <a:rPr lang="pt-BR" sz="2000" dirty="0">
                <a:latin typeface="Bookman Old Style" panose="02050604050505020204" pitchFamily="18" charset="0"/>
              </a:rPr>
              <a:t>;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Bookman Old Style" panose="02050604050505020204" pitchFamily="18" charset="0"/>
              </a:rPr>
              <a:t>Unidade </a:t>
            </a:r>
            <a:r>
              <a:rPr lang="pt-BR" sz="2000" b="1" dirty="0">
                <a:latin typeface="Bookman Old Style" panose="02050604050505020204" pitchFamily="18" charset="0"/>
              </a:rPr>
              <a:t>100% regulada</a:t>
            </a:r>
            <a:r>
              <a:rPr lang="pt-BR" sz="2000" dirty="0">
                <a:latin typeface="Bookman Old Style" panose="02050604050505020204" pitchFamily="18" charset="0"/>
              </a:rPr>
              <a:t>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376456B-D30F-EB4B-CBAC-92057198D847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45F2679-11A4-D24D-C714-9D880F2E0DCF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C2A7377-687D-D681-90AF-A3BF4F6ED005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FFBD19A-DB37-8219-AE86-397FAC114605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F1DFC3F4-9F1E-3F27-6D2B-C0C5DF26B773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0477643C-C8E8-BED8-8C39-83EF867D1BC5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6FD0354A-6ADF-34BD-6A51-58888998B4E4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283A49CB-2C2B-1896-EF31-D281E486754C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701CDA00-46FA-7387-5F2D-545A24224341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62B08CC0-6D7B-CA28-4DD6-4C822984929F}"/>
              </a:ext>
            </a:extLst>
          </p:cNvPr>
          <p:cNvSpPr txBox="1">
            <a:spLocks/>
          </p:cNvSpPr>
          <p:nvPr/>
        </p:nvSpPr>
        <p:spPr>
          <a:xfrm>
            <a:off x="4697965" y="5634830"/>
            <a:ext cx="23903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82EA127C-9130-C96A-BE24-458BD5F04DB9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</p:spTree>
    <p:extLst>
      <p:ext uri="{BB962C8B-B14F-4D97-AF65-F5344CB8AC3E}">
        <p14:creationId xmlns:p14="http://schemas.microsoft.com/office/powerpoint/2010/main" val="143247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7006554" y="574052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C9D30E32-785C-75D9-894D-419E11AF4EE6}"/>
              </a:ext>
            </a:extLst>
          </p:cNvPr>
          <p:cNvSpPr txBox="1">
            <a:spLocks/>
          </p:cNvSpPr>
          <p:nvPr/>
        </p:nvSpPr>
        <p:spPr>
          <a:xfrm>
            <a:off x="-16603" y="373661"/>
            <a:ext cx="11565281" cy="2562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05A82B2B-1463-40D2-96F1-FDE39849FA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554" r="6591" b="7532"/>
          <a:stretch/>
        </p:blipFill>
        <p:spPr>
          <a:xfrm>
            <a:off x="222698" y="502885"/>
            <a:ext cx="11746603" cy="50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 descr="C:\Users\igorhenrique\Downloads\HospIdoso_geral.png">
            <a:extLst>
              <a:ext uri="{FF2B5EF4-FFF2-40B4-BE49-F238E27FC236}">
                <a16:creationId xmlns:a16="http://schemas.microsoft.com/office/drawing/2014/main" id="{8E3F3274-96FC-E301-1498-6B3EB83D1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80" b="1451"/>
          <a:stretch/>
        </p:blipFill>
        <p:spPr bwMode="auto">
          <a:xfrm>
            <a:off x="600468" y="586500"/>
            <a:ext cx="3135141" cy="4335979"/>
          </a:xfrm>
          <a:prstGeom prst="rect">
            <a:avLst/>
          </a:prstGeom>
          <a:noFill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A75389-D765-7B4B-5B6C-AE409234F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6" t="13730" r="13285" b="3505"/>
          <a:stretch/>
        </p:blipFill>
        <p:spPr>
          <a:xfrm>
            <a:off x="4207938" y="560400"/>
            <a:ext cx="7509933" cy="431974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 flipV="1">
            <a:off x="10514958" y="139452"/>
            <a:ext cx="1677042" cy="720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B3A8088-523B-B6B0-6C49-BB9B5D5CE8C3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D8779ED9-54C8-9D5C-34B0-3795CB131D08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835494B7-050F-F71B-DAC2-AA46F29511C2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71BFBE69-040C-CA55-3EAC-4C3ABA534457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A37465F0-00A2-F12A-CC56-F6840C62FE69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ubtítulo 2">
            <a:extLst>
              <a:ext uri="{FF2B5EF4-FFF2-40B4-BE49-F238E27FC236}">
                <a16:creationId xmlns:a16="http://schemas.microsoft.com/office/drawing/2014/main" id="{1CC0E3A6-7822-A3CF-B57F-44CE7778A52A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7973F0FA-7BEF-9C30-BF60-C6DDED347059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Subtítulo 2">
            <a:extLst>
              <a:ext uri="{FF2B5EF4-FFF2-40B4-BE49-F238E27FC236}">
                <a16:creationId xmlns:a16="http://schemas.microsoft.com/office/drawing/2014/main" id="{71A67AEF-937F-EC17-9D0C-E4E1D044C7B3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EC26B9D8-D930-22DC-F8C8-000CD7910DA5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5D822E33-3514-D397-238F-D48C224F9664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638806E8-BC5D-940C-A6D0-A5CD323245D1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AA72220-799A-E6B8-DBE8-A3FCC32D94E0}"/>
              </a:ext>
            </a:extLst>
          </p:cNvPr>
          <p:cNvSpPr txBox="1">
            <a:spLocks/>
          </p:cNvSpPr>
          <p:nvPr/>
        </p:nvSpPr>
        <p:spPr>
          <a:xfrm>
            <a:off x="108658" y="4923934"/>
            <a:ext cx="3687232" cy="360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lnSpc>
                <a:spcPct val="115000"/>
              </a:lnSpc>
            </a:pPr>
            <a:r>
              <a:rPr lang="pt-BR" sz="1200" dirty="0">
                <a:latin typeface="Bookman Old Style" panose="02050604050505020204" pitchFamily="18" charset="0"/>
              </a:rPr>
              <a:t>Figura 1- Localização geográfica.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D528E49-56BF-57AC-3547-EBF8AF869A5C}"/>
              </a:ext>
            </a:extLst>
          </p:cNvPr>
          <p:cNvSpPr txBox="1">
            <a:spLocks/>
          </p:cNvSpPr>
          <p:nvPr/>
        </p:nvSpPr>
        <p:spPr>
          <a:xfrm>
            <a:off x="4107957" y="4865826"/>
            <a:ext cx="3687232" cy="360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lnSpc>
                <a:spcPct val="115000"/>
              </a:lnSpc>
            </a:pPr>
            <a:r>
              <a:rPr lang="pt-BR" sz="1200" dirty="0">
                <a:latin typeface="Bookman Old Style" panose="02050604050505020204" pitchFamily="18" charset="0"/>
              </a:rPr>
              <a:t>Figura 2- Planta baixa do hospital.</a:t>
            </a: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s 13">
            <a:extLst>
              <a:ext uri="{FF2B5EF4-FFF2-40B4-BE49-F238E27FC236}">
                <a16:creationId xmlns:a16="http://schemas.microsoft.com/office/drawing/2014/main" id="{4C2A8DE1-AC3D-8060-0542-CABA6FF2FCAE}"/>
              </a:ext>
            </a:extLst>
          </p:cNvPr>
          <p:cNvSpPr/>
          <p:nvPr/>
        </p:nvSpPr>
        <p:spPr>
          <a:xfrm>
            <a:off x="782078" y="2194403"/>
            <a:ext cx="3045448" cy="113366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4795054" y="5709977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teto, no interior, quarto, mesa&#10;&#10;Descrição gerada automaticamente">
            <a:extLst>
              <a:ext uri="{FF2B5EF4-FFF2-40B4-BE49-F238E27FC236}">
                <a16:creationId xmlns:a16="http://schemas.microsoft.com/office/drawing/2014/main" id="{CE4611B0-F97F-D8D2-D12D-D27CF048B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30" y="409247"/>
            <a:ext cx="6767408" cy="4703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13477E0-4180-3F55-A309-C8B5B7E807AD}"/>
              </a:ext>
            </a:extLst>
          </p:cNvPr>
          <p:cNvSpPr txBox="1"/>
          <p:nvPr/>
        </p:nvSpPr>
        <p:spPr>
          <a:xfrm>
            <a:off x="-1096489" y="2555276"/>
            <a:ext cx="6802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13 Consultórios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FB0C94E-8575-762E-831A-3BC3B6D3E0F4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CBCBA94-2CEB-10E0-BB93-B3D96659BBBF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B95888E-C4E8-92ED-F1AF-8C788B592E7F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1F1F4A3-F8C9-F444-C108-C2E8CD6DC5BE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C391945F-4F78-76D8-9E2A-3ACD39890C08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25B14FF1-782C-2694-6A24-A9EF9588326B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B6706086-D667-023D-791D-B7B769B55611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87C8628A-640C-E905-A466-1A2B2E4BC3ED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4275B361-2CAA-3531-4C9D-F0C36F813ABA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6EBD510B-BC6F-23D8-5B8B-1EC0DBA8A6A7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2F687FD7-2BBD-913B-EC32-82BA27A55193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95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s 16">
            <a:extLst>
              <a:ext uri="{FF2B5EF4-FFF2-40B4-BE49-F238E27FC236}">
                <a16:creationId xmlns:a16="http://schemas.microsoft.com/office/drawing/2014/main" id="{77B02B73-971B-1DED-09D1-76F28CF4ABB7}"/>
              </a:ext>
            </a:extLst>
          </p:cNvPr>
          <p:cNvSpPr/>
          <p:nvPr/>
        </p:nvSpPr>
        <p:spPr>
          <a:xfrm>
            <a:off x="167260" y="175519"/>
            <a:ext cx="4411670" cy="113366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4795054" y="5709977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B6DF777-A61D-412E-796D-21C150D550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7" t="20390" r="7727" b="7741"/>
          <a:stretch/>
        </p:blipFill>
        <p:spPr>
          <a:xfrm>
            <a:off x="3282537" y="1481942"/>
            <a:ext cx="8164341" cy="37536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3C5C5E-7BE8-F5B6-A506-78921071FAF9}"/>
              </a:ext>
            </a:extLst>
          </p:cNvPr>
          <p:cNvSpPr txBox="1"/>
          <p:nvPr/>
        </p:nvSpPr>
        <p:spPr>
          <a:xfrm>
            <a:off x="-1096489" y="284502"/>
            <a:ext cx="6802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Ambulatório </a:t>
            </a:r>
          </a:p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Área Interdisciplinar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B515174-F5F8-D3BF-0F4C-B0258FE5589C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EA80737-3381-CA83-251C-BC7B283AB661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ABE7C83-74B2-E4CB-61AC-0D95D3BA4FBE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2AA17EB-0AA9-7787-E5A0-582EDCE784EE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6F355DB6-E2D3-442B-573B-557B3FF74A0C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6850CDE3-04B4-BA73-0604-6749C70F543A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5A40D197-E9D5-C613-B45E-5F517FC9527E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8833E4CB-74CB-F0EC-04BA-050BF5972D3E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093700C6-D1C8-5556-81AE-C36CEBA11411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267414F0-98B9-00D1-3FC6-0E16D9225420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695BEDDE-1808-5974-40D9-2FC2A34A9D6F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798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s 17">
            <a:extLst>
              <a:ext uri="{FF2B5EF4-FFF2-40B4-BE49-F238E27FC236}">
                <a16:creationId xmlns:a16="http://schemas.microsoft.com/office/drawing/2014/main" id="{911469C4-EF7B-6FEE-A561-1186601EDC52}"/>
              </a:ext>
            </a:extLst>
          </p:cNvPr>
          <p:cNvSpPr/>
          <p:nvPr/>
        </p:nvSpPr>
        <p:spPr>
          <a:xfrm>
            <a:off x="239540" y="2385159"/>
            <a:ext cx="3663310" cy="13239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A6BF41FB-404B-4243-0050-6771676C54DF}"/>
              </a:ext>
            </a:extLst>
          </p:cNvPr>
          <p:cNvSpPr txBox="1">
            <a:spLocks/>
          </p:cNvSpPr>
          <p:nvPr/>
        </p:nvSpPr>
        <p:spPr>
          <a:xfrm>
            <a:off x="2556166" y="5709977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3C5C5E-7BE8-F5B6-A506-78921071FAF9}"/>
              </a:ext>
            </a:extLst>
          </p:cNvPr>
          <p:cNvSpPr txBox="1"/>
          <p:nvPr/>
        </p:nvSpPr>
        <p:spPr>
          <a:xfrm>
            <a:off x="-1372724" y="2631620"/>
            <a:ext cx="6802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Ambulatório </a:t>
            </a:r>
          </a:p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Área Médica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FD07D-ACC9-442B-9E21-8FF1D6B65F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6" t="21602" r="51818" b="15641"/>
          <a:stretch/>
        </p:blipFill>
        <p:spPr>
          <a:xfrm>
            <a:off x="4142815" y="295843"/>
            <a:ext cx="6650488" cy="5213819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847106E-1622-4527-0106-9D50C08053D0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6B66C5C-95C5-07D2-33FA-56848F76791A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E4E2554-8769-7060-023F-3185B4F1540F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CA33901-640B-E892-5EE7-333602DB6807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28B0B55D-276A-8646-59BF-3F51B56F148F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C4898ACC-A6A4-E687-AC3F-4E8F26DC5F94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F7734CA5-FFA3-3EEA-72F7-32209C8D8416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AC83C5E0-B53E-2647-4C37-4E2A2489719F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F825480B-FF17-B253-78CF-FF53D3277610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A03D0F66-8F06-A3D2-3414-DE500806058B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1AB660FB-115A-C473-05B5-FD2A8E0D7BE8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2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s 13">
            <a:extLst>
              <a:ext uri="{FF2B5EF4-FFF2-40B4-BE49-F238E27FC236}">
                <a16:creationId xmlns:a16="http://schemas.microsoft.com/office/drawing/2014/main" id="{A9E800B4-6406-E5DB-93E8-4490BEB26C7F}"/>
              </a:ext>
            </a:extLst>
          </p:cNvPr>
          <p:cNvSpPr/>
          <p:nvPr/>
        </p:nvSpPr>
        <p:spPr>
          <a:xfrm>
            <a:off x="773689" y="2385159"/>
            <a:ext cx="3062225" cy="11066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22BDDD-3E49-A39C-3C04-21AB2EDE86A5}"/>
              </a:ext>
            </a:extLst>
          </p:cNvPr>
          <p:cNvSpPr txBox="1"/>
          <p:nvPr/>
        </p:nvSpPr>
        <p:spPr>
          <a:xfrm>
            <a:off x="-1086607" y="2480771"/>
            <a:ext cx="6802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Centro </a:t>
            </a:r>
          </a:p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Diagnóstico</a:t>
            </a:r>
          </a:p>
        </p:txBody>
      </p:sp>
      <p:pic>
        <p:nvPicPr>
          <p:cNvPr id="7" name="Imagem 6" descr="Uma imagem contendo no interior, geladeira, cozinha, mesa&#10;&#10;Descrição gerada automaticamente">
            <a:extLst>
              <a:ext uri="{FF2B5EF4-FFF2-40B4-BE49-F238E27FC236}">
                <a16:creationId xmlns:a16="http://schemas.microsoft.com/office/drawing/2014/main" id="{65A1CF3D-4F6C-BA41-2835-88963AA7BE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10" y="342243"/>
            <a:ext cx="6992491" cy="486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8C9719A-C047-3827-7869-87F89DD28E75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C68CBBE-8E8D-8456-CA16-BF0621AA54C1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4AA343A-696F-4AFA-DA68-4DE886E19576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B8A6140-A743-4B1E-D090-C48E4F6BED98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3385B38B-AD31-126B-9DF1-5722C0E49D28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24C7D69D-43D9-5998-DC30-96F263E1C716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D7589A6B-0A5E-C74A-7B1A-A9CA728EEE27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FAD1182C-6099-3850-B628-4BFCE748A405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12999A16-464C-00A7-FE00-6CCC28D26E8C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4499E72C-860F-B033-F4D7-140C7B29CC62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5E39B9E5-D534-540C-3097-DFC793BF226A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7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s 16">
            <a:extLst>
              <a:ext uri="{FF2B5EF4-FFF2-40B4-BE49-F238E27FC236}">
                <a16:creationId xmlns:a16="http://schemas.microsoft.com/office/drawing/2014/main" id="{106FDB89-539A-93B4-72EE-C3DE4F27460F}"/>
              </a:ext>
            </a:extLst>
          </p:cNvPr>
          <p:cNvSpPr/>
          <p:nvPr/>
        </p:nvSpPr>
        <p:spPr>
          <a:xfrm>
            <a:off x="773689" y="2385159"/>
            <a:ext cx="3062225" cy="110668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684BAB1-A77B-DEE3-848B-B9FC1B3C9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5" t="17017" r="38523" b="13249"/>
          <a:stretch/>
        </p:blipFill>
        <p:spPr>
          <a:xfrm>
            <a:off x="4190228" y="427393"/>
            <a:ext cx="7108131" cy="478004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00CC878-1506-F381-669E-E18BE6B527E9}"/>
              </a:ext>
            </a:extLst>
          </p:cNvPr>
          <p:cNvSpPr txBox="1"/>
          <p:nvPr/>
        </p:nvSpPr>
        <p:spPr>
          <a:xfrm>
            <a:off x="-1096490" y="2524180"/>
            <a:ext cx="6802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Centro</a:t>
            </a:r>
          </a:p>
          <a:p>
            <a:pPr algn="ctr"/>
            <a:r>
              <a:rPr lang="pt-BR" sz="2400" b="1" dirty="0">
                <a:latin typeface="Bookman Old Style" panose="02050604050505020204" pitchFamily="18" charset="0"/>
              </a:rPr>
              <a:t>Diagnóstico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C04E3A6-2F97-2C13-9BF1-08032D0276F7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3EBE06A-71A8-97C3-648C-5157E1DC3F69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A11AE13-063A-17FB-30C1-DC8FE3C7DFEE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49909B7-37BD-6996-54D9-B00A103A10A2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136A1D60-78FF-08F9-91DB-EC33F90760DC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619BD975-A7B7-45A6-D798-4BC6BF7E17D4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AEFB6A9-C68A-EA29-79F7-23BB5CA0F484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3418F8F3-4AB7-6942-5ED8-CE721322C3B6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0AE215EA-CB1F-5AEE-2E1E-E35DCE736B69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D91B62B5-9878-9C65-F17A-FDFE9C4B8CB3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9E38A37D-E612-53D4-2B85-F795BE2D3A80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56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877FB499-14BB-41CE-A46B-3AEC16539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7131" y="0"/>
            <a:ext cx="68242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7CF1EB-BF60-46A2-B516-07DDC2A1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78" y="463806"/>
            <a:ext cx="3282779" cy="70433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Gilda Display" panose="02000000000000000000" pitchFamily="2" charset="0"/>
              </a:rPr>
              <a:t>Apresentação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BA12889-EACC-4BC4-B319-04EF5DBC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96678" y="6382909"/>
            <a:ext cx="381000" cy="295275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DE9848B3-A200-41C9-91FB-2B7B10702FC8}"/>
              </a:ext>
            </a:extLst>
          </p:cNvPr>
          <p:cNvSpPr txBox="1">
            <a:spLocks/>
          </p:cNvSpPr>
          <p:nvPr/>
        </p:nvSpPr>
        <p:spPr>
          <a:xfrm>
            <a:off x="534816" y="6340046"/>
            <a:ext cx="8164341" cy="3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Iniciativa Rede Colaborativa Brasil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900" dirty="0">
                <a:latin typeface="Brother 1816" pitchFamily="2" charset="0"/>
              </a:rPr>
              <a:t>Estudo de caracterização clínica e manejo de pacientes hospitalizados com Covid-19: contribuindo com o SUS e a Plataforma Clínica Global da OMS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A858F2C3-F08B-D1F6-F73A-336DA107B5CE}"/>
              </a:ext>
            </a:extLst>
          </p:cNvPr>
          <p:cNvSpPr txBox="1">
            <a:spLocks/>
          </p:cNvSpPr>
          <p:nvPr/>
        </p:nvSpPr>
        <p:spPr>
          <a:xfrm>
            <a:off x="-63297" y="5709977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1E00C45D-DCD7-5A7B-2869-70B70CB98141}"/>
              </a:ext>
            </a:extLst>
          </p:cNvPr>
          <p:cNvSpPr txBox="1">
            <a:spLocks/>
          </p:cNvSpPr>
          <p:nvPr/>
        </p:nvSpPr>
        <p:spPr>
          <a:xfrm>
            <a:off x="4795054" y="5709977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F415DF-34BF-75A9-1D0A-3E444E1314D4}"/>
              </a:ext>
            </a:extLst>
          </p:cNvPr>
          <p:cNvSpPr/>
          <p:nvPr/>
        </p:nvSpPr>
        <p:spPr>
          <a:xfrm>
            <a:off x="6719455" y="772860"/>
            <a:ext cx="566019" cy="238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00CC878-1506-F381-669E-E18BE6B527E9}"/>
              </a:ext>
            </a:extLst>
          </p:cNvPr>
          <p:cNvSpPr txBox="1"/>
          <p:nvPr/>
        </p:nvSpPr>
        <p:spPr>
          <a:xfrm>
            <a:off x="935229" y="396065"/>
            <a:ext cx="2805543" cy="71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60 Leitos </a:t>
            </a:r>
          </a:p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Enfermaria</a:t>
            </a:r>
          </a:p>
        </p:txBody>
      </p:sp>
      <p:pic>
        <p:nvPicPr>
          <p:cNvPr id="3" name="Imagem 2" descr="Uma imagem contendo no interior, cozinha, teto, quarto de hospital&#10;&#10;Descrição gerada automaticamente">
            <a:extLst>
              <a:ext uri="{FF2B5EF4-FFF2-40B4-BE49-F238E27FC236}">
                <a16:creationId xmlns:a16="http://schemas.microsoft.com/office/drawing/2014/main" id="{CDFFCD19-2CAB-C70F-52E0-A824FADF57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5" b="1799"/>
          <a:stretch/>
        </p:blipFill>
        <p:spPr>
          <a:xfrm>
            <a:off x="155238" y="1362707"/>
            <a:ext cx="3876925" cy="2705941"/>
          </a:xfrm>
          <a:prstGeom prst="rect">
            <a:avLst/>
          </a:prstGeom>
        </p:spPr>
      </p:pic>
      <p:pic>
        <p:nvPicPr>
          <p:cNvPr id="4" name="Imagem 3" descr="Uma imagem contendo no interior, pia, quarto, armário&#10;&#10;Descrição gerada automaticamente">
            <a:extLst>
              <a:ext uri="{FF2B5EF4-FFF2-40B4-BE49-F238E27FC236}">
                <a16:creationId xmlns:a16="http://schemas.microsoft.com/office/drawing/2014/main" id="{63C2D095-6C22-E776-8570-25E0541801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22" y="1336031"/>
            <a:ext cx="3931295" cy="273261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82BBF39-0A79-D9E7-2844-8C7B264CBF8E}"/>
              </a:ext>
            </a:extLst>
          </p:cNvPr>
          <p:cNvSpPr txBox="1"/>
          <p:nvPr/>
        </p:nvSpPr>
        <p:spPr>
          <a:xfrm>
            <a:off x="4449591" y="434880"/>
            <a:ext cx="3282779" cy="71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10 Leitos </a:t>
            </a:r>
          </a:p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UTI</a:t>
            </a:r>
          </a:p>
        </p:txBody>
      </p:sp>
      <p:pic>
        <p:nvPicPr>
          <p:cNvPr id="15" name="Imagem 14" descr="Uma imagem contendo pessoa, no interior, cena, quarto&#10;&#10;Descrição gerada automaticamente">
            <a:extLst>
              <a:ext uri="{FF2B5EF4-FFF2-40B4-BE49-F238E27FC236}">
                <a16:creationId xmlns:a16="http://schemas.microsoft.com/office/drawing/2014/main" id="{E5F2F8AB-0066-89DF-42E6-54FF8D8A6E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r="5394"/>
          <a:stretch/>
        </p:blipFill>
        <p:spPr>
          <a:xfrm>
            <a:off x="8432976" y="1306579"/>
            <a:ext cx="3619306" cy="273261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058CE3B-92AE-5EBB-88DC-92986757573C}"/>
              </a:ext>
            </a:extLst>
          </p:cNvPr>
          <p:cNvSpPr txBox="1"/>
          <p:nvPr/>
        </p:nvSpPr>
        <p:spPr>
          <a:xfrm>
            <a:off x="8512004" y="463806"/>
            <a:ext cx="3282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04 Salas </a:t>
            </a:r>
          </a:p>
          <a:p>
            <a:pPr algn="ctr"/>
            <a:r>
              <a:rPr lang="pt-BR" sz="2000" b="1" dirty="0">
                <a:latin typeface="Bookman Old Style" panose="02050604050505020204" pitchFamily="18" charset="0"/>
              </a:rPr>
              <a:t>Bloco Cirúrgico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6932DD1-4DFF-BEF2-5C8B-72DF12BC2944}"/>
              </a:ext>
            </a:extLst>
          </p:cNvPr>
          <p:cNvSpPr/>
          <p:nvPr/>
        </p:nvSpPr>
        <p:spPr>
          <a:xfrm>
            <a:off x="462576" y="5534080"/>
            <a:ext cx="1974556" cy="7128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4DF7A5B-31AA-E148-D225-E62A05607DD5}"/>
              </a:ext>
            </a:extLst>
          </p:cNvPr>
          <p:cNvSpPr/>
          <p:nvPr/>
        </p:nvSpPr>
        <p:spPr>
          <a:xfrm>
            <a:off x="2820498" y="5534080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AE9A81B7-5256-6E93-A36C-5934B85A9F83}"/>
              </a:ext>
            </a:extLst>
          </p:cNvPr>
          <p:cNvSpPr/>
          <p:nvPr/>
        </p:nvSpPr>
        <p:spPr>
          <a:xfrm>
            <a:off x="7604409" y="5581621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8D597593-B595-FA79-AD66-BD07F16871EB}"/>
              </a:ext>
            </a:extLst>
          </p:cNvPr>
          <p:cNvSpPr/>
          <p:nvPr/>
        </p:nvSpPr>
        <p:spPr>
          <a:xfrm>
            <a:off x="5178420" y="5563929"/>
            <a:ext cx="1974556" cy="7128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6D5C8459-3A90-0156-E3BB-F36A8E37384C}"/>
              </a:ext>
            </a:extLst>
          </p:cNvPr>
          <p:cNvSpPr/>
          <p:nvPr/>
        </p:nvSpPr>
        <p:spPr>
          <a:xfrm>
            <a:off x="2460565" y="5784227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87435C5C-C62F-9794-2475-6C27840DFFC4}"/>
              </a:ext>
            </a:extLst>
          </p:cNvPr>
          <p:cNvSpPr txBox="1">
            <a:spLocks/>
          </p:cNvSpPr>
          <p:nvPr/>
        </p:nvSpPr>
        <p:spPr>
          <a:xfrm>
            <a:off x="-39601" y="5693949"/>
            <a:ext cx="2500429" cy="906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Contextualização</a:t>
            </a:r>
          </a:p>
        </p:txBody>
      </p:sp>
      <p:sp>
        <p:nvSpPr>
          <p:cNvPr id="27" name="Subtítulo 2">
            <a:extLst>
              <a:ext uri="{FF2B5EF4-FFF2-40B4-BE49-F238E27FC236}">
                <a16:creationId xmlns:a16="http://schemas.microsoft.com/office/drawing/2014/main" id="{307DBD3E-2895-00E4-D075-1D61275AD34B}"/>
              </a:ext>
            </a:extLst>
          </p:cNvPr>
          <p:cNvSpPr txBox="1">
            <a:spLocks/>
          </p:cNvSpPr>
          <p:nvPr/>
        </p:nvSpPr>
        <p:spPr>
          <a:xfrm>
            <a:off x="2594222" y="5724334"/>
            <a:ext cx="2022764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COVID-19</a:t>
            </a:r>
            <a:endParaRPr lang="pt-BR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36D821F0-3A97-2948-5C06-7527012AC4DA}"/>
              </a:ext>
            </a:extLst>
          </p:cNvPr>
          <p:cNvSpPr txBox="1">
            <a:spLocks/>
          </p:cNvSpPr>
          <p:nvPr/>
        </p:nvSpPr>
        <p:spPr>
          <a:xfrm>
            <a:off x="4814819" y="5634830"/>
            <a:ext cx="2273509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Apresentação dos Dados Coletados</a:t>
            </a:r>
          </a:p>
        </p:txBody>
      </p:sp>
      <p:sp>
        <p:nvSpPr>
          <p:cNvPr id="29" name="Subtítulo 2">
            <a:extLst>
              <a:ext uri="{FF2B5EF4-FFF2-40B4-BE49-F238E27FC236}">
                <a16:creationId xmlns:a16="http://schemas.microsoft.com/office/drawing/2014/main" id="{5633ABDC-C587-67AD-A17B-4D50D5B6FAE5}"/>
              </a:ext>
            </a:extLst>
          </p:cNvPr>
          <p:cNvSpPr txBox="1">
            <a:spLocks/>
          </p:cNvSpPr>
          <p:nvPr/>
        </p:nvSpPr>
        <p:spPr>
          <a:xfrm>
            <a:off x="7201061" y="5765100"/>
            <a:ext cx="2292093" cy="113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lnSpc>
                <a:spcPct val="115000"/>
              </a:lnSpc>
            </a:pPr>
            <a:r>
              <a:rPr lang="pt-BR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Desafios e Lições </a:t>
            </a:r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7C993A67-D018-CFE5-F8FE-A7E0BD1CA16E}"/>
              </a:ext>
            </a:extLst>
          </p:cNvPr>
          <p:cNvSpPr/>
          <p:nvPr/>
        </p:nvSpPr>
        <p:spPr>
          <a:xfrm>
            <a:off x="4843262" y="5758812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CD116F49-181F-52B6-BAE2-78BE03BDE41F}"/>
              </a:ext>
            </a:extLst>
          </p:cNvPr>
          <p:cNvSpPr/>
          <p:nvPr/>
        </p:nvSpPr>
        <p:spPr>
          <a:xfrm>
            <a:off x="7220826" y="5807933"/>
            <a:ext cx="287765" cy="18937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05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1237</Words>
  <Application>Microsoft Office PowerPoint</Application>
  <PresentationFormat>Widescreen</PresentationFormat>
  <Paragraphs>244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Brasília-DF, 05 de dezembro/22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  <vt:lpstr>Apresentação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 de caracterização clínica e manejo de pacientes hospitalizados com Covid-19: contribuindo com o SUS e a Plataforma Clínica Global da OMS</dc:title>
  <dc:creator>Tati Hellmann</dc:creator>
  <cp:lastModifiedBy>Tais Lins Severo da Silva</cp:lastModifiedBy>
  <cp:revision>10</cp:revision>
  <dcterms:created xsi:type="dcterms:W3CDTF">2022-11-29T12:41:48Z</dcterms:created>
  <dcterms:modified xsi:type="dcterms:W3CDTF">2022-12-06T01:19:50Z</dcterms:modified>
</cp:coreProperties>
</file>