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73" r:id="rId4"/>
    <p:sldId id="258" r:id="rId5"/>
    <p:sldId id="259" r:id="rId6"/>
    <p:sldId id="262" r:id="rId7"/>
    <p:sldId id="263" r:id="rId8"/>
    <p:sldId id="261" r:id="rId9"/>
    <p:sldId id="264" r:id="rId10"/>
    <p:sldId id="360" r:id="rId11"/>
    <p:sldId id="362" r:id="rId12"/>
    <p:sldId id="266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3" r:id="rId21"/>
    <p:sldId id="372" r:id="rId22"/>
    <p:sldId id="374" r:id="rId23"/>
    <p:sldId id="376" r:id="rId24"/>
    <p:sldId id="375" r:id="rId25"/>
    <p:sldId id="35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0F4"/>
    <a:srgbClr val="3C30E7"/>
    <a:srgbClr val="F2DFF5"/>
    <a:srgbClr val="CF8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6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749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E82FF-B60D-4702-BF6A-A688C0587BC2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85F38-CDB1-4FDE-B82F-3137B3BCF2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83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Rotatividade dos gestores (MS, SES...)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85F38-CDB1-4FDE-B82F-3137B3BCF28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30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0CBEF-867F-4264-ABD5-606A79D53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DEA07D-6D6A-4619-83C4-4A905FC9D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0C994-795C-46A2-AE7B-D916876F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879F28-4EBF-444E-AC45-9829F456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42E24E-0D5C-45A7-A9DD-70E28554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9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4225F-B151-4611-AFE1-27209769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0D7A8B-996D-4793-9F16-F3AA2CF9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EF77B-2DD2-4363-9AC8-446372A9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73EFC-7656-4DB5-82CF-EF38737B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EF310D-8209-4999-BD43-90C7F1D7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ACDED8-BBE9-4AE7-8DE4-1CDB0BAFF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8D804D-4840-4830-BC20-4A9B7289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585D67-4375-4BCE-AFCD-0114A025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2433F3-677D-432E-AAA6-3ED1C96C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96F3B1-EC73-465E-9CED-6A4684DE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19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DAA2D-9513-47A0-886F-DCB444D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F56E92-7CD4-440E-B729-4377666D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3FA3A-40EE-4CE4-9FE8-4EEBB55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33ABB5-469E-4481-8505-A23B8188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3925A9-17A1-4A06-B99B-73A64C82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46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2577-0D75-4837-8823-08DD111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BE9836-F8DE-4D60-B434-6910474C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1B8CD3-12F8-46A4-BB86-6669458D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334781-A0D7-4648-BD54-C0D7B200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600C4-1E77-4991-B360-CE5B30C1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93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92AFB-74C4-493F-8EF4-CC50BF58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C6347-7C6A-4239-8FCE-0D3AEB792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1FDA2F-558B-48F0-9ECE-26B8BDCB9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39D405-DBC2-49C4-85B0-3188528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04274-5CF0-464B-A9AB-777E9F54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A4D44A-A063-49C3-8D8B-A3EBD483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2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41845-A4D2-499D-A819-AFC68706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F488FB-9EC5-411C-B1CA-01BA74C95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21FEE9-B650-487F-8242-091DAC33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BCAF5B-7033-4432-8BA9-88729587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D21D8-62B0-4590-AC67-67A08C1E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6DF75B6-02DD-42ED-AFC4-1BBB2C44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A8BDC07-38C9-450C-A28E-D2F6F5CA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ED9EF7-FA36-4428-91FA-390407C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85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B639C-1F16-4C51-AFF1-6757709E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661CC4-A0B3-414E-8788-8EE59DC3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F446A4-23CE-47EB-B610-6418C95F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092EC1-A6A8-4239-9974-8BB488D8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5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495057-7D47-403B-B356-2F349A81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239E68-7977-4E0D-B7D3-C62C35AC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657B79-7E1E-442B-9168-7A312A50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3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8A8E4-539C-4319-89D5-1A058AA1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71AE9-2906-486E-88D2-D86F385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E20E6-A5C9-40E5-90B8-3386CD7A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E07B7-6A3F-45DF-B98A-6F3C447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67BBFF-8C1D-40FE-A817-63393500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CCA7F-E716-4F24-9B14-C917CBA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5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E37E4-9702-4359-9BE0-3AE038E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DEA338-E275-4313-89AE-FD3768952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8FC269-013A-4BD9-A7D3-189677FD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22A9D0-2D22-4BFE-B368-9A19E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731D06-9AB0-490A-92E3-8ED58D53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88B44-D560-4987-B1C0-2A8A5DFE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22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8A9B15-C243-44DF-AD7B-821E8420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CF5E43-DAAE-4673-9993-B18CE8379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F21446-C417-4F72-84B0-28C01DA4C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EEBBC-6D8B-45E8-8661-6AF5CC61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302E98-54C0-445F-B0E7-4C7C4419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hyperlink" Target="https://cieges.conass.org.br/pagina-inicia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.sv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.sv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sv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svg"/><Relationship Id="rId7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7.sv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59.jpg"/><Relationship Id="rId4" Type="http://schemas.openxmlformats.org/officeDocument/2006/relationships/image" Target="../media/image56.pn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6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6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7.sv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6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9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gif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jpg"/><Relationship Id="rId4" Type="http://schemas.openxmlformats.org/officeDocument/2006/relationships/image" Target="../media/image31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7.svg"/><Relationship Id="rId7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sv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6FC7C87-E5EA-430E-93EE-EE58FF9F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0446" y="-1108881"/>
            <a:ext cx="9031108" cy="90757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446" y="3047667"/>
            <a:ext cx="9144000" cy="196648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000" b="1" dirty="0">
                <a:latin typeface="Bookman Old Style" panose="02050604050505020204" pitchFamily="18" charset="0"/>
                <a:ea typeface="+mn-ea"/>
                <a:cs typeface="+mn-cs"/>
              </a:rPr>
              <a:t>Brasília-DF, 05 de dezembro/22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5" y="472459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33545FA-ACE1-74FE-4AE6-5EB51CC10B0B}"/>
              </a:ext>
            </a:extLst>
          </p:cNvPr>
          <p:cNvSpPr txBox="1">
            <a:spLocks/>
          </p:cNvSpPr>
          <p:nvPr/>
        </p:nvSpPr>
        <p:spPr>
          <a:xfrm>
            <a:off x="1580446" y="2316303"/>
            <a:ext cx="9144000" cy="111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Seminário Internacional Plataforma Clínica Global Covid-19 e Pós-Covid/ Organização Mundial da Saúde- OMS: Resultados da Pesquisa, Desafios e Lições Aprendidas</a:t>
            </a:r>
          </a:p>
          <a:p>
            <a:pPr marL="457200" algn="ctr">
              <a:lnSpc>
                <a:spcPct val="115000"/>
              </a:lnSpc>
            </a:pPr>
            <a:endParaRPr lang="pt-BR" sz="2000" b="1" dirty="0">
              <a:latin typeface="Bookman Old Style" panose="02050604050505020204" pitchFamily="18" charset="0"/>
            </a:endParaRPr>
          </a:p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CONASS - CIEGES</a:t>
            </a:r>
          </a:p>
          <a:p>
            <a:pPr marL="457200" algn="ctr">
              <a:lnSpc>
                <a:spcPct val="115000"/>
              </a:lnSpc>
            </a:pPr>
            <a:endParaRPr lang="pt-BR" sz="2000" b="1" dirty="0">
              <a:latin typeface="Bookman Old Style" panose="02050604050505020204" pitchFamily="18" charset="0"/>
            </a:endParaRPr>
          </a:p>
          <a:p>
            <a:pPr marL="457200" algn="ctr">
              <a:lnSpc>
                <a:spcPct val="115000"/>
              </a:lnSpc>
            </a:pPr>
            <a:endParaRPr lang="pt-BR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68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5F6311-B6C7-D8EE-16A5-A2A38E81F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229;p21">
            <a:extLst>
              <a:ext uri="{FF2B5EF4-FFF2-40B4-BE49-F238E27FC236}">
                <a16:creationId xmlns:a16="http://schemas.microsoft.com/office/drawing/2014/main" id="{43445E0D-5B10-E08D-D5E2-66D35AC2802C}"/>
              </a:ext>
            </a:extLst>
          </p:cNvPr>
          <p:cNvSpPr txBox="1"/>
          <p:nvPr/>
        </p:nvSpPr>
        <p:spPr>
          <a:xfrm>
            <a:off x="402424" y="1178882"/>
            <a:ext cx="39108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0071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PORTAL CIEGES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0071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30;p21">
            <a:extLst>
              <a:ext uri="{FF2B5EF4-FFF2-40B4-BE49-F238E27FC236}">
                <a16:creationId xmlns:a16="http://schemas.microsoft.com/office/drawing/2014/main" id="{245956DB-967C-317B-1F89-276ABC9C6F8C}"/>
              </a:ext>
            </a:extLst>
          </p:cNvPr>
          <p:cNvSpPr txBox="1"/>
          <p:nvPr/>
        </p:nvSpPr>
        <p:spPr>
          <a:xfrm>
            <a:off x="237319" y="1775150"/>
            <a:ext cx="5282331" cy="262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indent="-342900">
              <a:lnSpc>
                <a:spcPct val="89000"/>
              </a:lnSpc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defRPr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Sistema de acesso público, com análises públicas e restritas;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    - </a:t>
            </a: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Painéis COVID-19  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     - Determinantes da Saúde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     - Estrutura e Produção de serviços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     - Mortalidades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     - Situação de Saúde</a:t>
            </a:r>
          </a:p>
          <a:p>
            <a:pPr>
              <a:lnSpc>
                <a:spcPct val="89000"/>
              </a:lnSpc>
              <a:buClr>
                <a:srgbClr val="00717D"/>
              </a:buClr>
              <a:buSzPct val="159000"/>
              <a:defRPr/>
            </a:pPr>
            <a:r>
              <a:rPr lang="pt-BR" sz="2000" kern="0" dirty="0">
                <a:solidFill>
                  <a:srgbClr val="00717D"/>
                </a:solidFill>
                <a:latin typeface="Arial"/>
                <a:cs typeface="Arial"/>
              </a:rPr>
              <a:t>     - Restrito CONASS</a:t>
            </a:r>
          </a:p>
          <a:p>
            <a:pPr marL="342900" indent="-342900">
              <a:lnSpc>
                <a:spcPct val="89000"/>
              </a:lnSpc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89000"/>
              </a:lnSpc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defRPr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89000"/>
              </a:lnSpc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defRPr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Portal para visualização em smartphones e tablets;</a:t>
            </a:r>
            <a:endParaRPr sz="2500" kern="0" dirty="0">
              <a:solidFill>
                <a:srgbClr val="00717D"/>
              </a:solidFill>
              <a:latin typeface="Arial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231;p21">
            <a:extLst>
              <a:ext uri="{FF2B5EF4-FFF2-40B4-BE49-F238E27FC236}">
                <a16:creationId xmlns:a16="http://schemas.microsoft.com/office/drawing/2014/main" id="{3FF84170-EF26-0EF9-C2FF-8C504CD38D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2754" y="33103"/>
            <a:ext cx="6096000" cy="112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CAC65BA-001A-31CA-9C50-9AC38DD07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917" y="1593483"/>
            <a:ext cx="6296147" cy="43212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F97992A-667F-E986-D094-0794A125CCD5}"/>
              </a:ext>
            </a:extLst>
          </p:cNvPr>
          <p:cNvSpPr txBox="1"/>
          <p:nvPr/>
        </p:nvSpPr>
        <p:spPr>
          <a:xfrm>
            <a:off x="4616986" y="5798515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hlinkClick r:id="rId9"/>
              </a:rPr>
              <a:t>Cieges</a:t>
            </a:r>
            <a:r>
              <a:rPr lang="pt-BR" dirty="0">
                <a:hlinkClick r:id="rId9"/>
              </a:rPr>
              <a:t> (conass.org.br)</a:t>
            </a:r>
            <a:endParaRPr lang="pt-BR" dirty="0"/>
          </a:p>
        </p:txBody>
      </p:sp>
      <p:pic>
        <p:nvPicPr>
          <p:cNvPr id="13" name="Imagem 12" descr="Código QR&#10;&#10;Descrição gerada automaticamente">
            <a:extLst>
              <a:ext uri="{FF2B5EF4-FFF2-40B4-BE49-F238E27FC236}">
                <a16:creationId xmlns:a16="http://schemas.microsoft.com/office/drawing/2014/main" id="{ADDF3C3D-0D9F-6301-3805-FDA3E2C78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48" y="4169820"/>
            <a:ext cx="1726380" cy="17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10181" y="6461571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448319" y="6418708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379281-D395-CB0D-5AD3-A4C5FD25D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332" y="6233325"/>
            <a:ext cx="1089754" cy="487722"/>
          </a:xfrm>
          <a:prstGeom prst="rect">
            <a:avLst/>
          </a:prstGeom>
        </p:spPr>
      </p:pic>
      <p:sp>
        <p:nvSpPr>
          <p:cNvPr id="4" name="Google Shape;249;p25">
            <a:extLst>
              <a:ext uri="{FF2B5EF4-FFF2-40B4-BE49-F238E27FC236}">
                <a16:creationId xmlns:a16="http://schemas.microsoft.com/office/drawing/2014/main" id="{A454CA92-C97E-342B-F4FF-BD86989ED287}"/>
              </a:ext>
            </a:extLst>
          </p:cNvPr>
          <p:cNvSpPr txBox="1">
            <a:spLocks/>
          </p:cNvSpPr>
          <p:nvPr/>
        </p:nvSpPr>
        <p:spPr>
          <a:xfrm>
            <a:off x="3238034" y="747875"/>
            <a:ext cx="5682851" cy="7694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558ED5"/>
              </a:buClr>
              <a:buSzPts val="4000"/>
            </a:pPr>
            <a:r>
              <a:rPr lang="pt-BR" dirty="0"/>
              <a:t> </a:t>
            </a:r>
            <a:r>
              <a:rPr lang="pt-BR" sz="2500" kern="0" dirty="0">
                <a:solidFill>
                  <a:srgbClr val="00717D"/>
                </a:solidFill>
                <a:latin typeface="Arial"/>
                <a:ea typeface="+mn-ea"/>
                <a:cs typeface="Arial"/>
              </a:rPr>
              <a:t>Criar conexão colaborativa entre SES</a:t>
            </a:r>
            <a:endParaRPr lang="pt-BR" dirty="0"/>
          </a:p>
        </p:txBody>
      </p:sp>
      <p:pic>
        <p:nvPicPr>
          <p:cNvPr id="7" name="Google Shape;250;p25">
            <a:extLst>
              <a:ext uri="{FF2B5EF4-FFF2-40B4-BE49-F238E27FC236}">
                <a16:creationId xmlns:a16="http://schemas.microsoft.com/office/drawing/2014/main" id="{7D8AFD36-8529-0420-42F5-828878499F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3145" y="1675826"/>
            <a:ext cx="4060989" cy="18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51;p25">
            <a:extLst>
              <a:ext uri="{FF2B5EF4-FFF2-40B4-BE49-F238E27FC236}">
                <a16:creationId xmlns:a16="http://schemas.microsoft.com/office/drawing/2014/main" id="{1EC1FF38-C70C-2EF2-E081-555C2E59BA7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9460" y="1675826"/>
            <a:ext cx="4060989" cy="18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2;p25">
            <a:extLst>
              <a:ext uri="{FF2B5EF4-FFF2-40B4-BE49-F238E27FC236}">
                <a16:creationId xmlns:a16="http://schemas.microsoft.com/office/drawing/2014/main" id="{0FDB2651-7208-C35B-1015-DD3DE8411A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9460" y="4633817"/>
            <a:ext cx="4060989" cy="18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3;p25">
            <a:extLst>
              <a:ext uri="{FF2B5EF4-FFF2-40B4-BE49-F238E27FC236}">
                <a16:creationId xmlns:a16="http://schemas.microsoft.com/office/drawing/2014/main" id="{1D7CD9DF-BD2E-D2BD-B1C5-A6FBF971CBA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3145" y="4633817"/>
            <a:ext cx="4060989" cy="18091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254;p25">
            <a:extLst>
              <a:ext uri="{FF2B5EF4-FFF2-40B4-BE49-F238E27FC236}">
                <a16:creationId xmlns:a16="http://schemas.microsoft.com/office/drawing/2014/main" id="{E18204A5-7FFD-E2B6-22B2-19CC9BD2CF60}"/>
              </a:ext>
            </a:extLst>
          </p:cNvPr>
          <p:cNvCxnSpPr/>
          <p:nvPr/>
        </p:nvCxnSpPr>
        <p:spPr>
          <a:xfrm>
            <a:off x="4523772" y="3546381"/>
            <a:ext cx="0" cy="9970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" name="Google Shape;255;p25">
            <a:extLst>
              <a:ext uri="{FF2B5EF4-FFF2-40B4-BE49-F238E27FC236}">
                <a16:creationId xmlns:a16="http://schemas.microsoft.com/office/drawing/2014/main" id="{6C8AC320-0879-CE85-41AA-A594516D59D1}"/>
              </a:ext>
            </a:extLst>
          </p:cNvPr>
          <p:cNvCxnSpPr/>
          <p:nvPr/>
        </p:nvCxnSpPr>
        <p:spPr>
          <a:xfrm>
            <a:off x="4695837" y="3575318"/>
            <a:ext cx="4360606" cy="96814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" name="Google Shape;256;p25">
            <a:extLst>
              <a:ext uri="{FF2B5EF4-FFF2-40B4-BE49-F238E27FC236}">
                <a16:creationId xmlns:a16="http://schemas.microsoft.com/office/drawing/2014/main" id="{60250F4B-3ACF-1D3A-1ED5-58095F2010C3}"/>
              </a:ext>
            </a:extLst>
          </p:cNvPr>
          <p:cNvCxnSpPr/>
          <p:nvPr/>
        </p:nvCxnSpPr>
        <p:spPr>
          <a:xfrm>
            <a:off x="2734301" y="3546381"/>
            <a:ext cx="4166419" cy="99707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" name="Google Shape;257;p25">
            <a:extLst>
              <a:ext uri="{FF2B5EF4-FFF2-40B4-BE49-F238E27FC236}">
                <a16:creationId xmlns:a16="http://schemas.microsoft.com/office/drawing/2014/main" id="{C378D6E6-1988-A3F0-45E5-B96897C7ABC0}"/>
              </a:ext>
            </a:extLst>
          </p:cNvPr>
          <p:cNvCxnSpPr/>
          <p:nvPr/>
        </p:nvCxnSpPr>
        <p:spPr>
          <a:xfrm flipH="1">
            <a:off x="2734301" y="3484961"/>
            <a:ext cx="4132006" cy="1058499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" name="Google Shape;258;p25">
            <a:extLst>
              <a:ext uri="{FF2B5EF4-FFF2-40B4-BE49-F238E27FC236}">
                <a16:creationId xmlns:a16="http://schemas.microsoft.com/office/drawing/2014/main" id="{FB5EB83B-A12B-4ECD-6085-57448D1D3B46}"/>
              </a:ext>
            </a:extLst>
          </p:cNvPr>
          <p:cNvCxnSpPr/>
          <p:nvPr/>
        </p:nvCxnSpPr>
        <p:spPr>
          <a:xfrm flipH="1">
            <a:off x="4828572" y="3624296"/>
            <a:ext cx="3994354" cy="91916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" name="Google Shape;259;p25">
            <a:extLst>
              <a:ext uri="{FF2B5EF4-FFF2-40B4-BE49-F238E27FC236}">
                <a16:creationId xmlns:a16="http://schemas.microsoft.com/office/drawing/2014/main" id="{BC2FDF1A-55C9-BE44-EEB1-7A920F56C5B7}"/>
              </a:ext>
            </a:extLst>
          </p:cNvPr>
          <p:cNvCxnSpPr/>
          <p:nvPr/>
        </p:nvCxnSpPr>
        <p:spPr>
          <a:xfrm>
            <a:off x="9144932" y="3611853"/>
            <a:ext cx="0" cy="839096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8" name="Google Shape;260;p25">
            <a:extLst>
              <a:ext uri="{FF2B5EF4-FFF2-40B4-BE49-F238E27FC236}">
                <a16:creationId xmlns:a16="http://schemas.microsoft.com/office/drawing/2014/main" id="{C80DE116-8A25-95CF-CB5F-61C62308BB06}"/>
              </a:ext>
            </a:extLst>
          </p:cNvPr>
          <p:cNvCxnSpPr/>
          <p:nvPr/>
        </p:nvCxnSpPr>
        <p:spPr>
          <a:xfrm>
            <a:off x="7222725" y="3575318"/>
            <a:ext cx="0" cy="941103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23" name="Imagem 22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1F17CA36-09CE-141F-EF11-C351162DD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25" y="14655"/>
            <a:ext cx="4218041" cy="8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5F6311-B6C7-D8EE-16A5-A2A38E81F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501;p62">
            <a:extLst>
              <a:ext uri="{FF2B5EF4-FFF2-40B4-BE49-F238E27FC236}">
                <a16:creationId xmlns:a16="http://schemas.microsoft.com/office/drawing/2014/main" id="{E0AF28E3-2625-5FB8-BF57-E9A008BF2211}"/>
              </a:ext>
            </a:extLst>
          </p:cNvPr>
          <p:cNvSpPr/>
          <p:nvPr/>
        </p:nvSpPr>
        <p:spPr>
          <a:xfrm>
            <a:off x="4503174" y="79188"/>
            <a:ext cx="7649812" cy="70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0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MAPEAMENTO DE INFORMAÇÃO E INFORMÁTICA DAS SES</a:t>
            </a:r>
            <a:endParaRPr sz="30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7" name="Google Shape;428;g18e3f2c6f69_0_0">
            <a:extLst>
              <a:ext uri="{FF2B5EF4-FFF2-40B4-BE49-F238E27FC236}">
                <a16:creationId xmlns:a16="http://schemas.microsoft.com/office/drawing/2014/main" id="{6ACD1873-45B4-E384-55F6-8F40DB0DA3F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7455" y="1540411"/>
            <a:ext cx="4242280" cy="40295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01740C-6FC0-E054-356F-BD8FDBAD0C71}"/>
              </a:ext>
            </a:extLst>
          </p:cNvPr>
          <p:cNvSpPr txBox="1"/>
          <p:nvPr/>
        </p:nvSpPr>
        <p:spPr>
          <a:xfrm>
            <a:off x="13399" y="1314964"/>
            <a:ext cx="4633881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MAPEAMENTO - Ciclo dados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RH existente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Produção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Armazenamento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Segurança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Extração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Tratamento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Limpeza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Análise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Visualização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Ferramentas e tecnologia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Produção da informação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Poder de uso</a:t>
            </a:r>
          </a:p>
          <a:p>
            <a:pPr marL="342900" indent="-342900">
              <a:buAutoNum type="arabicPeriod"/>
            </a:pPr>
            <a:r>
              <a:rPr lang="pt-BR" sz="2200" kern="0" dirty="0">
                <a:solidFill>
                  <a:srgbClr val="00717D"/>
                </a:solidFill>
                <a:latin typeface="Arial"/>
                <a:cs typeface="Arial"/>
              </a:rPr>
              <a:t>Resultados alcançados</a:t>
            </a:r>
          </a:p>
        </p:txBody>
      </p:sp>
      <p:pic>
        <p:nvPicPr>
          <p:cNvPr id="9" name="Google Shape;503;p62">
            <a:extLst>
              <a:ext uri="{FF2B5EF4-FFF2-40B4-BE49-F238E27FC236}">
                <a16:creationId xmlns:a16="http://schemas.microsoft.com/office/drawing/2014/main" id="{7507FC94-9517-EB5E-1DAB-C63ED20863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69735" y="2937687"/>
            <a:ext cx="3622265" cy="3799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799D1BA-3323-8156-BAA5-9E60059FB53F}"/>
              </a:ext>
            </a:extLst>
          </p:cNvPr>
          <p:cNvSpPr txBox="1"/>
          <p:nvPr/>
        </p:nvSpPr>
        <p:spPr>
          <a:xfrm>
            <a:off x="4420099" y="5446975"/>
            <a:ext cx="36222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Brother 1816" pitchFamily="2" charset="0"/>
              </a:rPr>
              <a:t>Modelo para fins de apresentação</a:t>
            </a:r>
            <a:endParaRPr lang="pt-BR" sz="1200" dirty="0"/>
          </a:p>
        </p:txBody>
      </p:sp>
      <p:pic>
        <p:nvPicPr>
          <p:cNvPr id="14" name="Imagem 13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CD3BE034-FB58-1C9E-76EB-DAA709ADB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7" y="91535"/>
            <a:ext cx="4218041" cy="8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EBA75B-86E2-A116-5C2E-454C6C32D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1E08BD0-6FC6-5002-14E4-F13936ADE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FB1C79D1-8DF2-2D66-A9A2-86D63FF6556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64824F1-CDB9-DC17-7779-E2EE510A6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10" name="Google Shape;501;p62">
            <a:extLst>
              <a:ext uri="{FF2B5EF4-FFF2-40B4-BE49-F238E27FC236}">
                <a16:creationId xmlns:a16="http://schemas.microsoft.com/office/drawing/2014/main" id="{D7A4DC66-8D86-6FC2-C241-F8105DF48311}"/>
              </a:ext>
            </a:extLst>
          </p:cNvPr>
          <p:cNvSpPr/>
          <p:nvPr/>
        </p:nvSpPr>
        <p:spPr>
          <a:xfrm>
            <a:off x="4345858" y="29683"/>
            <a:ext cx="7832744" cy="89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0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QUALIFICAÇÃO ESTADUAL DE AÇÕES DA SEGURANÇA DO PACIENTE</a:t>
            </a:r>
            <a:endParaRPr sz="30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EA26639-76ED-64DB-5841-B5A17F379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059" y="1322298"/>
            <a:ext cx="6214572" cy="491102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4936C8-1EC6-687B-1AD4-ECDAA772FE14}"/>
              </a:ext>
            </a:extLst>
          </p:cNvPr>
          <p:cNvSpPr txBox="1"/>
          <p:nvPr/>
        </p:nvSpPr>
        <p:spPr>
          <a:xfrm>
            <a:off x="239540" y="1685213"/>
            <a:ext cx="48555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QUALIFICAÇÃO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PLANO GLOBAL da OMS com 7 Objetivos estratégicos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Construção conjunta com especialistas e SES – Índice Estadual da PSP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Rol de Indicadores de monitoramento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Plano de apoio aos estado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3249B1-CC7F-6975-2AD8-4C545EC5FB0A}"/>
              </a:ext>
            </a:extLst>
          </p:cNvPr>
          <p:cNvSpPr txBox="1"/>
          <p:nvPr/>
        </p:nvSpPr>
        <p:spPr>
          <a:xfrm>
            <a:off x="5496059" y="6155380"/>
            <a:ext cx="6808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Brother 1816" pitchFamily="2" charset="0"/>
              </a:rPr>
              <a:t>Modelo para fins de apresentação</a:t>
            </a:r>
            <a:endParaRPr lang="pt-BR" sz="1200" dirty="0"/>
          </a:p>
        </p:txBody>
      </p:sp>
      <p:pic>
        <p:nvPicPr>
          <p:cNvPr id="15" name="Imagem 14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2F4FFE96-9606-B585-679E-3D45BA6B2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" y="22711"/>
            <a:ext cx="4218041" cy="8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5F6311-B6C7-D8EE-16A5-A2A38E81F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243;p5">
            <a:extLst>
              <a:ext uri="{FF2B5EF4-FFF2-40B4-BE49-F238E27FC236}">
                <a16:creationId xmlns:a16="http://schemas.microsoft.com/office/drawing/2014/main" id="{1324C196-00AC-CE50-A622-2A204A06E692}"/>
              </a:ext>
            </a:extLst>
          </p:cNvPr>
          <p:cNvSpPr txBox="1"/>
          <p:nvPr/>
        </p:nvSpPr>
        <p:spPr>
          <a:xfrm>
            <a:off x="887627" y="460408"/>
            <a:ext cx="10416746" cy="60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  <a:sym typeface="Arial"/>
              </a:rPr>
              <a:t>CONASS e EMERGÊNCIA SAÚDE PÚBLICA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7" name="Google Shape;244;p5">
            <a:extLst>
              <a:ext uri="{FF2B5EF4-FFF2-40B4-BE49-F238E27FC236}">
                <a16:creationId xmlns:a16="http://schemas.microsoft.com/office/drawing/2014/main" id="{324D807C-45F6-99E9-8648-77E65058A35D}"/>
              </a:ext>
            </a:extLst>
          </p:cNvPr>
          <p:cNvSpPr txBox="1"/>
          <p:nvPr/>
        </p:nvSpPr>
        <p:spPr>
          <a:xfrm>
            <a:off x="239540" y="3429000"/>
            <a:ext cx="11803761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CONASS assumiu seu protagonismo e foi um autor chave na luta contra o negacionismo e contra a Covid-19 no Brasil (Medidas farmacológicas, não farmacológica, Assistência, Proteção e Prevenção). </a:t>
            </a:r>
          </a:p>
          <a:p>
            <a:pPr lvl="0"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
O CIEGES forneceu ferramentas importantes para apoiar a tomada de decisões em todos os níveis de gestão. </a:t>
            </a:r>
            <a:endParaRPr sz="2500" kern="0" dirty="0">
              <a:solidFill>
                <a:srgbClr val="00717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9A2AC9-9403-1A9B-9C7C-A14FB580A0FB}"/>
              </a:ext>
            </a:extLst>
          </p:cNvPr>
          <p:cNvSpPr txBox="1"/>
          <p:nvPr/>
        </p:nvSpPr>
        <p:spPr>
          <a:xfrm>
            <a:off x="239540" y="2720353"/>
            <a:ext cx="2715002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lnSpc>
                <a:spcPct val="89000"/>
              </a:lnSpc>
              <a:buClr>
                <a:srgbClr val="000000"/>
              </a:buClr>
              <a:buSzPts val="4400"/>
              <a:defRPr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COVID-19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1A6634-3850-8490-CA5E-B259AFF16A07}"/>
              </a:ext>
            </a:extLst>
          </p:cNvPr>
          <p:cNvSpPr txBox="1"/>
          <p:nvPr/>
        </p:nvSpPr>
        <p:spPr>
          <a:xfrm>
            <a:off x="584251" y="1304679"/>
            <a:ext cx="11262005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  <a:buClr>
                <a:srgbClr val="00717D"/>
              </a:buClr>
              <a:buSzPts val="4400"/>
              <a:defRPr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Desenvolver tecnologia física e social para construção de conhecimento e inteligência a partir de produção de dados.  </a:t>
            </a:r>
          </a:p>
        </p:txBody>
      </p:sp>
    </p:spTree>
    <p:extLst>
      <p:ext uri="{BB962C8B-B14F-4D97-AF65-F5344CB8AC3E}">
        <p14:creationId xmlns:p14="http://schemas.microsoft.com/office/powerpoint/2010/main" val="2592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B6FFA7-97CE-2F22-CB93-D6201C307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501;p62">
            <a:extLst>
              <a:ext uri="{FF2B5EF4-FFF2-40B4-BE49-F238E27FC236}">
                <a16:creationId xmlns:a16="http://schemas.microsoft.com/office/drawing/2014/main" id="{A1AD2EB9-BEC4-93C8-4838-7E53AB11C144}"/>
              </a:ext>
            </a:extLst>
          </p:cNvPr>
          <p:cNvSpPr/>
          <p:nvPr/>
        </p:nvSpPr>
        <p:spPr>
          <a:xfrm>
            <a:off x="1934250" y="106577"/>
            <a:ext cx="8715300" cy="54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PAINEL COVID-19</a:t>
            </a:r>
          </a:p>
          <a:p>
            <a:pPr algn="ctr" defTabSz="1219170">
              <a:buSzPts val="2600"/>
            </a:pPr>
            <a:endParaRPr lang="pt-BR" sz="2400" b="1" dirty="0">
              <a:solidFill>
                <a:srgbClr val="00A785"/>
              </a:solidFill>
            </a:endParaRPr>
          </a:p>
          <a:p>
            <a:pPr algn="ctr" defTabSz="1219170">
              <a:buSzPts val="2600"/>
            </a:pPr>
            <a:endParaRPr sz="2400" dirty="0">
              <a:solidFill>
                <a:srgbClr val="00A785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BAB4450-B51A-E2BE-80BD-E03AE56D0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30" y="3507779"/>
            <a:ext cx="5265229" cy="26182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1065C6-04EC-6C08-B9D2-6404DD3F7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465" y="3597507"/>
            <a:ext cx="3119168" cy="20898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F9C1B5-18A5-8CBA-C12E-5570D4518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7633" y="3473037"/>
            <a:ext cx="3890153" cy="217942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42394EB-6F77-D264-1CB4-4B47AC89D9F0}"/>
              </a:ext>
            </a:extLst>
          </p:cNvPr>
          <p:cNvSpPr txBox="1"/>
          <p:nvPr/>
        </p:nvSpPr>
        <p:spPr>
          <a:xfrm>
            <a:off x="403840" y="877891"/>
            <a:ext cx="117761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11 de março de 2020 – Pandemia OMS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Jun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/20 - Queda do Painel de monitoramento do MS (Apagão de Dados)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Em 24h construímos um processo de logística de dados e painel com atualização diária – 18h.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Acesso simultâneos fez cair a plataforma mundial da Tableau (Referência mundial de plataforma de análises</a:t>
            </a:r>
            <a:r>
              <a:rPr lang="pt-BR" sz="2500" kern="0">
                <a:solidFill>
                  <a:srgbClr val="00717D"/>
                </a:solidFill>
                <a:latin typeface="Arial"/>
                <a:cs typeface="Arial"/>
              </a:rPr>
              <a:t>). </a:t>
            </a: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4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379281-D395-CB0D-5AD3-A4C5FD25D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23F298C-4E56-0C96-853A-44FCF6A37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 bwMode="auto">
          <a:xfrm>
            <a:off x="9983225" y="1960244"/>
            <a:ext cx="2123746" cy="11848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01;p62">
            <a:extLst>
              <a:ext uri="{FF2B5EF4-FFF2-40B4-BE49-F238E27FC236}">
                <a16:creationId xmlns:a16="http://schemas.microsoft.com/office/drawing/2014/main" id="{85BB4089-FD7C-8941-D069-F621E9BBFF76}"/>
              </a:ext>
            </a:extLst>
          </p:cNvPr>
          <p:cNvSpPr/>
          <p:nvPr/>
        </p:nvSpPr>
        <p:spPr>
          <a:xfrm>
            <a:off x="588579" y="67318"/>
            <a:ext cx="11193518" cy="68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MONITORAMENTO DE LEITOS COVID-19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D97436-9F9A-5360-BE72-390E869C5D87}"/>
              </a:ext>
            </a:extLst>
          </p:cNvPr>
          <p:cNvSpPr txBox="1"/>
          <p:nvPr/>
        </p:nvSpPr>
        <p:spPr>
          <a:xfrm>
            <a:off x="85029" y="736524"/>
            <a:ext cx="1169706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Evolução de casos e óbitos em </a:t>
            </a: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Abr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/20. Necessidade Urgente da distribuição.  MS inicia a habilitação de novos leitos COVID.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Volume grande de publicações e sem processo de monitoramento pelo MS – Processo de Emergência.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Dificuldades dos gestores acompanharem as habilitações.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Jun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/20 criado a solução, onde foi possível identificar a real dimensão das habilitação dos novos leitos SUS.</a:t>
            </a:r>
          </a:p>
        </p:txBody>
      </p:sp>
      <p:pic>
        <p:nvPicPr>
          <p:cNvPr id="10" name="Google Shape;413;g18dc8d2e340_0_2">
            <a:extLst>
              <a:ext uri="{FF2B5EF4-FFF2-40B4-BE49-F238E27FC236}">
                <a16:creationId xmlns:a16="http://schemas.microsoft.com/office/drawing/2014/main" id="{9C6CA322-D30E-DC2A-0DA0-3C94A27510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228" t="16739" r="3178" b="5815"/>
          <a:stretch/>
        </p:blipFill>
        <p:spPr>
          <a:xfrm>
            <a:off x="113592" y="3521903"/>
            <a:ext cx="11964816" cy="3388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48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379281-D395-CB0D-5AD3-A4C5FD25D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4" name="Google Shape;484;p60">
            <a:extLst>
              <a:ext uri="{FF2B5EF4-FFF2-40B4-BE49-F238E27FC236}">
                <a16:creationId xmlns:a16="http://schemas.microsoft.com/office/drawing/2014/main" id="{4C63E044-BD63-78BB-5873-F8C25E4F8B3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9082"/>
          <a:stretch/>
        </p:blipFill>
        <p:spPr>
          <a:xfrm>
            <a:off x="678383" y="1306639"/>
            <a:ext cx="3375726" cy="23247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7" name="Google Shape;485;p60" descr="Sem sedativo, pacientes intubados no Rio ficam acordados e amarrados ao  leito, diz enfermeira | Rio de Janeiro | G1">
            <a:extLst>
              <a:ext uri="{FF2B5EF4-FFF2-40B4-BE49-F238E27FC236}">
                <a16:creationId xmlns:a16="http://schemas.microsoft.com/office/drawing/2014/main" id="{BF01630A-3389-DE07-FFAC-AA971B419D0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76245" y="1501367"/>
            <a:ext cx="3919128" cy="2130039"/>
          </a:xfrm>
          <a:prstGeom prst="rect">
            <a:avLst/>
          </a:prstGeom>
          <a:noFill/>
          <a:ln w="1270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8" name="Google Shape;486;p60">
            <a:extLst>
              <a:ext uri="{FF2B5EF4-FFF2-40B4-BE49-F238E27FC236}">
                <a16:creationId xmlns:a16="http://schemas.microsoft.com/office/drawing/2014/main" id="{C77B2800-42AF-966F-1F3E-EF55C98F31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17691"/>
          <a:stretch/>
        </p:blipFill>
        <p:spPr>
          <a:xfrm>
            <a:off x="9060115" y="1455764"/>
            <a:ext cx="2920240" cy="124541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487;p60">
            <a:extLst>
              <a:ext uri="{FF2B5EF4-FFF2-40B4-BE49-F238E27FC236}">
                <a16:creationId xmlns:a16="http://schemas.microsoft.com/office/drawing/2014/main" id="{032A3D8E-A6A9-9568-ECF0-854F891B8249}"/>
              </a:ext>
            </a:extLst>
          </p:cNvPr>
          <p:cNvSpPr txBox="1"/>
          <p:nvPr/>
        </p:nvSpPr>
        <p:spPr>
          <a:xfrm>
            <a:off x="422910" y="3900817"/>
            <a:ext cx="11769090" cy="18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Abr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/20 – SUS dá sinais de alerta para o desabastecimento.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O CIEGES tem ligação direta com área de comunicação do CONASS.</a:t>
            </a:r>
          </a:p>
          <a:p>
            <a:pPr marL="342900" indent="-342900"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Falta de dados organizados e necessidade urgente na identificação da dimensão do problema</a:t>
            </a:r>
            <a:endParaRPr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defTabSz="1219170"/>
            <a:endParaRPr sz="1467" dirty="0"/>
          </a:p>
        </p:txBody>
      </p:sp>
      <p:sp>
        <p:nvSpPr>
          <p:cNvPr id="10" name="Google Shape;488;p60">
            <a:extLst>
              <a:ext uri="{FF2B5EF4-FFF2-40B4-BE49-F238E27FC236}">
                <a16:creationId xmlns:a16="http://schemas.microsoft.com/office/drawing/2014/main" id="{83B22CDF-CF56-F3D0-70D7-44A5223D0E33}"/>
              </a:ext>
            </a:extLst>
          </p:cNvPr>
          <p:cNvSpPr txBox="1"/>
          <p:nvPr/>
        </p:nvSpPr>
        <p:spPr>
          <a:xfrm>
            <a:off x="1285875" y="831887"/>
            <a:ext cx="9463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 defTabSz="1219170"/>
            <a:r>
              <a:rPr lang="pt-BR" sz="2000" b="1"/>
              <a:t>CONTEXTO</a:t>
            </a:r>
            <a:endParaRPr sz="1467"/>
          </a:p>
        </p:txBody>
      </p:sp>
      <p:sp>
        <p:nvSpPr>
          <p:cNvPr id="11" name="Google Shape;501;p62">
            <a:extLst>
              <a:ext uri="{FF2B5EF4-FFF2-40B4-BE49-F238E27FC236}">
                <a16:creationId xmlns:a16="http://schemas.microsoft.com/office/drawing/2014/main" id="{44AE3032-78E2-54C4-8BB6-805517A2BDCB}"/>
              </a:ext>
            </a:extLst>
          </p:cNvPr>
          <p:cNvSpPr/>
          <p:nvPr/>
        </p:nvSpPr>
        <p:spPr>
          <a:xfrm>
            <a:off x="588579" y="67318"/>
            <a:ext cx="11193518" cy="76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MONITORAMENTO Kit Intubação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1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Google Shape;494;p61">
            <a:extLst>
              <a:ext uri="{FF2B5EF4-FFF2-40B4-BE49-F238E27FC236}">
                <a16:creationId xmlns:a16="http://schemas.microsoft.com/office/drawing/2014/main" id="{2A727335-597E-FBDF-CF2C-E122BDFA5BDB}"/>
              </a:ext>
            </a:extLst>
          </p:cNvPr>
          <p:cNvSpPr txBox="1">
            <a:spLocks/>
          </p:cNvSpPr>
          <p:nvPr/>
        </p:nvSpPr>
        <p:spPr>
          <a:xfrm>
            <a:off x="128169" y="368485"/>
            <a:ext cx="8012941" cy="44101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Desenvolvido processo de produção de dados acessado através de login e senha no Portal CIEGES.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Em </a:t>
            </a: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Ago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/20 lançamento Painel de Monitoramento para Controle de Estoque e Distribuição.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67"/>
              <a:buNone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67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Envio Semanal dos dados ao MS e outros órgão (</a:t>
            </a:r>
            <a:r>
              <a:rPr lang="pt-BR" sz="2500" b="1" kern="0" dirty="0" err="1">
                <a:solidFill>
                  <a:srgbClr val="00717D"/>
                </a:solidFill>
                <a:latin typeface="Arial"/>
                <a:cs typeface="Arial"/>
              </a:rPr>
              <a:t>Cosems</a:t>
            </a: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, SES, OPAS) para subsidiar na tomada de decisão.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b="1" dirty="0">
              <a:solidFill>
                <a:schemeClr val="dk1"/>
              </a:solidFill>
            </a:endParaRPr>
          </a:p>
        </p:txBody>
      </p:sp>
      <p:pic>
        <p:nvPicPr>
          <p:cNvPr id="3" name="Google Shape;496;p61">
            <a:extLst>
              <a:ext uri="{FF2B5EF4-FFF2-40B4-BE49-F238E27FC236}">
                <a16:creationId xmlns:a16="http://schemas.microsoft.com/office/drawing/2014/main" id="{4F10E534-EDDB-0AB2-B5AC-8EDC63457A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0410" y="1243918"/>
            <a:ext cx="3677700" cy="353468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A3E809B-92F6-D4BF-AF60-F05D15549738}"/>
              </a:ext>
            </a:extLst>
          </p:cNvPr>
          <p:cNvSpPr txBox="1"/>
          <p:nvPr/>
        </p:nvSpPr>
        <p:spPr>
          <a:xfrm>
            <a:off x="1604680" y="5147083"/>
            <a:ext cx="87626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8658" indent="-330192" algn="ctr"/>
            <a:r>
              <a:rPr lang="pt-BR" sz="3200" b="1" dirty="0">
                <a:solidFill>
                  <a:schemeClr val="dk1"/>
                </a:solidFill>
              </a:rPr>
              <a:t>Criação de TECNOLOGIA que pode ser replicada para outros medicamentos ou processos.</a:t>
            </a:r>
            <a:endParaRPr lang="pt-BR" sz="32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12E12E-1C8D-E04D-BA65-D8FFB1B5F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71F0CE-4932-CDDB-D679-EC0ED338A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18" y="4336406"/>
            <a:ext cx="3109680" cy="19964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379281-D395-CB0D-5AD3-A4C5FD25D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C40395-77A0-0FCB-8442-AC95FED2D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06" y="3503248"/>
            <a:ext cx="3781760" cy="2761104"/>
          </a:xfrm>
          <a:prstGeom prst="rect">
            <a:avLst/>
          </a:prstGeom>
        </p:spPr>
      </p:pic>
      <p:sp>
        <p:nvSpPr>
          <p:cNvPr id="8" name="Google Shape;501;p62">
            <a:extLst>
              <a:ext uri="{FF2B5EF4-FFF2-40B4-BE49-F238E27FC236}">
                <a16:creationId xmlns:a16="http://schemas.microsoft.com/office/drawing/2014/main" id="{C3E906C6-AE7A-0497-FC32-E74023E79766}"/>
              </a:ext>
            </a:extLst>
          </p:cNvPr>
          <p:cNvSpPr/>
          <p:nvPr/>
        </p:nvSpPr>
        <p:spPr>
          <a:xfrm>
            <a:off x="1930571" y="118036"/>
            <a:ext cx="8715300" cy="72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PAINEL VACINAÇÃO COVID-19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044AD5-A112-2979-BA33-04B4D7F87881}"/>
              </a:ext>
            </a:extLst>
          </p:cNvPr>
          <p:cNvSpPr txBox="1"/>
          <p:nvPr/>
        </p:nvSpPr>
        <p:spPr>
          <a:xfrm>
            <a:off x="0" y="1049574"/>
            <a:ext cx="12191999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DIFERENCIAL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: Método de Cálculo da população com doses aplicadas de acordo com o esquema vacinal preconizado.</a:t>
            </a:r>
          </a:p>
          <a:p>
            <a:pPr marL="228600" indent="-2286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 algn="ctr">
              <a:buClr>
                <a:srgbClr val="000000"/>
              </a:buClr>
              <a:buSzPts val="2667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Ampla discussão com Especialistas para a identificação de qual a real necessidade a serem adquirida e distribuída para definição das estratégias 2023.</a:t>
            </a:r>
          </a:p>
          <a:p>
            <a:pPr marL="228600" indent="-2286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</p:txBody>
      </p:sp>
      <p:pic>
        <p:nvPicPr>
          <p:cNvPr id="11" name="Imagem 10" descr="Diagrama&#10;&#10;Descrição gerada automaticamente com confiança média">
            <a:extLst>
              <a:ext uri="{FF2B5EF4-FFF2-40B4-BE49-F238E27FC236}">
                <a16:creationId xmlns:a16="http://schemas.microsoft.com/office/drawing/2014/main" id="{AF9D43CE-8694-6AA4-59B5-EC04C17D62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6851" y="3518227"/>
            <a:ext cx="3109680" cy="2822105"/>
          </a:xfrm>
          <a:prstGeom prst="rect">
            <a:avLst/>
          </a:prstGeom>
        </p:spPr>
      </p:pic>
      <p:pic>
        <p:nvPicPr>
          <p:cNvPr id="13" name="Imagem 12" descr="Gráfico, Histograma&#10;&#10;Descrição gerada automaticamente">
            <a:extLst>
              <a:ext uri="{FF2B5EF4-FFF2-40B4-BE49-F238E27FC236}">
                <a16:creationId xmlns:a16="http://schemas.microsoft.com/office/drawing/2014/main" id="{44F88FC1-06B1-67B6-9E0F-519C4F327E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49" t="13942" r="10709" b="3724"/>
          <a:stretch/>
        </p:blipFill>
        <p:spPr>
          <a:xfrm>
            <a:off x="9109191" y="3302722"/>
            <a:ext cx="2898433" cy="30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DEC2A3F-25AE-B8C6-E5FD-58EBF99F0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14" name="Google Shape;100;p6">
            <a:extLst>
              <a:ext uri="{FF2B5EF4-FFF2-40B4-BE49-F238E27FC236}">
                <a16:creationId xmlns:a16="http://schemas.microsoft.com/office/drawing/2014/main" id="{180D8047-48C7-25EF-B0A0-3C996DE731DF}"/>
              </a:ext>
            </a:extLst>
          </p:cNvPr>
          <p:cNvSpPr txBox="1"/>
          <p:nvPr/>
        </p:nvSpPr>
        <p:spPr>
          <a:xfrm>
            <a:off x="239540" y="4358929"/>
            <a:ext cx="12043301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lvl="0">
              <a:buSzPts val="2200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Conselho Nacional de Secretários de Saúde representam os 27 Secretários de Estado de Saúde do Brasil</a:t>
            </a:r>
            <a:r>
              <a:rPr lang="pt-BR" sz="220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5DFA794B-69AC-7B91-18BC-0DEBDC513001}"/>
              </a:ext>
            </a:extLst>
          </p:cNvPr>
          <p:cNvSpPr txBox="1"/>
          <p:nvPr/>
        </p:nvSpPr>
        <p:spPr>
          <a:xfrm>
            <a:off x="534816" y="5251411"/>
            <a:ext cx="12043301" cy="9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algn="ctr">
              <a:buClr>
                <a:srgbClr val="000000"/>
              </a:buClr>
              <a:buSzPts val="2200"/>
              <a:defRPr/>
            </a:pPr>
            <a:r>
              <a:rPr lang="pt-BR" sz="2700" b="1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A Pandemia chegou com média móvel de até 240 óbitos/dia. </a:t>
            </a:r>
          </a:p>
          <a:p>
            <a:pPr algn="ctr">
              <a:buClr>
                <a:srgbClr val="000000"/>
              </a:buClr>
              <a:buSzPts val="2200"/>
              <a:defRPr/>
            </a:pPr>
            <a:r>
              <a:rPr lang="pt-BR" sz="2700" b="1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Exigiu processos mais rápidos de tomada de decisão.</a:t>
            </a:r>
          </a:p>
        </p:txBody>
      </p:sp>
      <p:pic>
        <p:nvPicPr>
          <p:cNvPr id="19" name="Google Shape;101;p6">
            <a:extLst>
              <a:ext uri="{FF2B5EF4-FFF2-40B4-BE49-F238E27FC236}">
                <a16:creationId xmlns:a16="http://schemas.microsoft.com/office/drawing/2014/main" id="{C8502CF5-817C-59E2-BFDF-E434EF3C22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062" y="1499593"/>
            <a:ext cx="4863161" cy="136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8390ECD-3765-F588-8C9E-C7F881673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8619" y="2242412"/>
            <a:ext cx="2595319" cy="143774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4891F26-859B-0B8D-F8CC-1365EAD2E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557" y="2503232"/>
            <a:ext cx="2450716" cy="182822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49DA12B-72EE-A48E-3CE5-E055AC4D5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2433" y="688021"/>
            <a:ext cx="2586206" cy="1211355"/>
          </a:xfrm>
          <a:prstGeom prst="rect">
            <a:avLst/>
          </a:prstGeom>
        </p:spPr>
      </p:pic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DE701EA1-7515-EC45-9040-485192C2BAA9}"/>
              </a:ext>
            </a:extLst>
          </p:cNvPr>
          <p:cNvSpPr/>
          <p:nvPr/>
        </p:nvSpPr>
        <p:spPr>
          <a:xfrm rot="1565486">
            <a:off x="4945649" y="2586037"/>
            <a:ext cx="969986" cy="181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5A47E431-0E36-9459-8B14-66C4E2FC1FE0}"/>
              </a:ext>
            </a:extLst>
          </p:cNvPr>
          <p:cNvSpPr/>
          <p:nvPr/>
        </p:nvSpPr>
        <p:spPr>
          <a:xfrm rot="21244979">
            <a:off x="4970089" y="1614276"/>
            <a:ext cx="2233478" cy="1646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04AA1877-0A0F-E870-B13B-14EB2611DA74}"/>
              </a:ext>
            </a:extLst>
          </p:cNvPr>
          <p:cNvSpPr/>
          <p:nvPr/>
        </p:nvSpPr>
        <p:spPr>
          <a:xfrm rot="481915" flipV="1">
            <a:off x="5063182" y="2417989"/>
            <a:ext cx="4540849" cy="168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6">
            <a:extLst>
              <a:ext uri="{FF2B5EF4-FFF2-40B4-BE49-F238E27FC236}">
                <a16:creationId xmlns:a16="http://schemas.microsoft.com/office/drawing/2014/main" id="{31AC4DA7-A4C4-6AA7-D5DF-0A97D7F97B7A}"/>
              </a:ext>
            </a:extLst>
          </p:cNvPr>
          <p:cNvSpPr txBox="1"/>
          <p:nvPr/>
        </p:nvSpPr>
        <p:spPr>
          <a:xfrm>
            <a:off x="0" y="103316"/>
            <a:ext cx="12192000" cy="58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lvl="0">
              <a:buSzPts val="2200"/>
            </a:pPr>
            <a:r>
              <a:rPr lang="pt-BR" sz="3000" b="1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SUS - 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Complexidade na organização e gestão tripartite para atender 214 mi/hab</a:t>
            </a:r>
            <a:r>
              <a:rPr lang="pt-BR" sz="220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4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85B6EA2-52E9-83FE-E177-9C47E6C61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27" y="1627833"/>
            <a:ext cx="11530980" cy="4697563"/>
          </a:xfrm>
          <a:prstGeom prst="rect">
            <a:avLst/>
          </a:prstGeom>
        </p:spPr>
      </p:pic>
      <p:sp>
        <p:nvSpPr>
          <p:cNvPr id="3" name="Google Shape;501;p62">
            <a:extLst>
              <a:ext uri="{FF2B5EF4-FFF2-40B4-BE49-F238E27FC236}">
                <a16:creationId xmlns:a16="http://schemas.microsoft.com/office/drawing/2014/main" id="{EE623D51-6EC1-CFE7-A905-4CFD34D4D102}"/>
              </a:ext>
            </a:extLst>
          </p:cNvPr>
          <p:cNvSpPr/>
          <p:nvPr/>
        </p:nvSpPr>
        <p:spPr>
          <a:xfrm>
            <a:off x="588579" y="67318"/>
            <a:ext cx="11193518" cy="76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ANÁLISES POS-EMERGÊNCIA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C9DEAC-BFA4-88B5-5F3B-BD5569FBE886}"/>
              </a:ext>
            </a:extLst>
          </p:cNvPr>
          <p:cNvSpPr txBox="1"/>
          <p:nvPr/>
        </p:nvSpPr>
        <p:spPr>
          <a:xfrm>
            <a:off x="523718" y="1078932"/>
            <a:ext cx="113232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2667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Excesso de mortalidade por causa naturais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FC256B-CB70-178A-C8CC-F0448C8CD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B3A704-6A5D-F6C8-F7C0-5D332A556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79" y="6325396"/>
            <a:ext cx="3325722" cy="3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19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2AC744-77D7-F00B-83FF-F3CEA3AF2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057" y="5023236"/>
            <a:ext cx="3238902" cy="174248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DFCF72-5E19-905F-24D3-A1C357432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101" y="2515477"/>
            <a:ext cx="5185899" cy="3717848"/>
          </a:xfrm>
          <a:prstGeom prst="rect">
            <a:avLst/>
          </a:prstGeom>
        </p:spPr>
      </p:pic>
      <p:sp>
        <p:nvSpPr>
          <p:cNvPr id="4" name="Google Shape;501;p62">
            <a:extLst>
              <a:ext uri="{FF2B5EF4-FFF2-40B4-BE49-F238E27FC236}">
                <a16:creationId xmlns:a16="http://schemas.microsoft.com/office/drawing/2014/main" id="{EE8A7D75-3D1D-B7CD-4225-8EB6892FC867}"/>
              </a:ext>
            </a:extLst>
          </p:cNvPr>
          <p:cNvSpPr/>
          <p:nvPr/>
        </p:nvSpPr>
        <p:spPr>
          <a:xfrm>
            <a:off x="588579" y="95582"/>
            <a:ext cx="11193518" cy="68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ANÁLISES POS-EMERGÊNCIA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077EA73-EC9B-D24F-8322-9CE481CA4B7B}"/>
              </a:ext>
            </a:extLst>
          </p:cNvPr>
          <p:cNvSpPr txBox="1"/>
          <p:nvPr/>
        </p:nvSpPr>
        <p:spPr>
          <a:xfrm>
            <a:off x="152111" y="792024"/>
            <a:ext cx="1183572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COVID-19 causou represamento dos atendimentos no SUS.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Necessidade para identificar os déficit de produção dos procedimentos ambulatorial e hospitalar. 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Análises com especialistas para identificar o impacto do período critico da COVID19 no Brasil.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9D50B5-BC6C-2A89-514B-5BB1D2BD7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11" y="4955459"/>
            <a:ext cx="3582946" cy="181473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38E438-C2C7-F575-823A-C8D3B989A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984" y="2892547"/>
            <a:ext cx="3684858" cy="19069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C90B08F-A67A-8A74-4BDC-E114D74BF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2F69921-1159-E1CF-A7F9-BC75D1ED1866}"/>
              </a:ext>
            </a:extLst>
          </p:cNvPr>
          <p:cNvSpPr txBox="1"/>
          <p:nvPr/>
        </p:nvSpPr>
        <p:spPr>
          <a:xfrm>
            <a:off x="7578774" y="6307465"/>
            <a:ext cx="175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2667"/>
            </a:pPr>
            <a:r>
              <a:rPr lang="pt-BR" sz="1800" kern="0" dirty="0">
                <a:solidFill>
                  <a:srgbClr val="00717D"/>
                </a:solidFill>
                <a:latin typeface="Arial"/>
                <a:cs typeface="Arial"/>
              </a:rPr>
              <a:t>Em revisão.</a:t>
            </a:r>
          </a:p>
        </p:txBody>
      </p:sp>
    </p:spTree>
    <p:extLst>
      <p:ext uri="{BB962C8B-B14F-4D97-AF65-F5344CB8AC3E}">
        <p14:creationId xmlns:p14="http://schemas.microsoft.com/office/powerpoint/2010/main" val="388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Google Shape;501;p62">
            <a:extLst>
              <a:ext uri="{FF2B5EF4-FFF2-40B4-BE49-F238E27FC236}">
                <a16:creationId xmlns:a16="http://schemas.microsoft.com/office/drawing/2014/main" id="{8722724A-9E7B-41E6-CD72-C56A4D9A9A82}"/>
              </a:ext>
            </a:extLst>
          </p:cNvPr>
          <p:cNvSpPr/>
          <p:nvPr/>
        </p:nvSpPr>
        <p:spPr>
          <a:xfrm>
            <a:off x="1948996" y="208014"/>
            <a:ext cx="8715300" cy="54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LIÇÕES APRENDIDAS E DESAFIOS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BDFBC0-BCD2-7F58-B758-835A1588C0A9}"/>
              </a:ext>
            </a:extLst>
          </p:cNvPr>
          <p:cNvSpPr txBox="1"/>
          <p:nvPr/>
        </p:nvSpPr>
        <p:spPr>
          <a:xfrm>
            <a:off x="139164" y="1175036"/>
            <a:ext cx="1191367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Conseguimos avançar nos métodos nesses últimos 3 anos, pela urgência na qual estávamos.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Mudança do padrão do trabalho desenvolvido.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Ritmo e Produção vem tomando tamanho desproporcional do inicialmente previsto.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08D5CA-B0EA-22C3-CFF9-F89CEF6133F0}"/>
              </a:ext>
            </a:extLst>
          </p:cNvPr>
          <p:cNvSpPr txBox="1"/>
          <p:nvPr/>
        </p:nvSpPr>
        <p:spPr>
          <a:xfrm>
            <a:off x="342282" y="3415193"/>
            <a:ext cx="11507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2667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LIÇÕES APRENDIDAS </a:t>
            </a:r>
          </a:p>
          <a:p>
            <a:pPr>
              <a:buClr>
                <a:srgbClr val="000000"/>
              </a:buClr>
              <a:buSzPts val="2667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A COVID-19 nos ensinou que a construção da informação, do conhecimento e da inteligência só tem um caminho, aprendermos a trabalhar com os DADOS.</a:t>
            </a:r>
          </a:p>
          <a:p>
            <a:pPr>
              <a:buClr>
                <a:srgbClr val="000000"/>
              </a:buClr>
              <a:buSzPts val="2667"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</a:endParaRPr>
          </a:p>
          <a:p>
            <a:pPr>
              <a:buClr>
                <a:srgbClr val="000000"/>
              </a:buClr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Porém a fragmentação e falta de acesso, assim como excesso de dados nem sempre é a solução. </a:t>
            </a:r>
          </a:p>
          <a:p>
            <a:pPr>
              <a:buClr>
                <a:srgbClr val="000000"/>
              </a:buClr>
              <a:buSzPts val="2667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461EDB-9A7D-340D-1A62-353D97794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7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Google Shape;501;p62">
            <a:extLst>
              <a:ext uri="{FF2B5EF4-FFF2-40B4-BE49-F238E27FC236}">
                <a16:creationId xmlns:a16="http://schemas.microsoft.com/office/drawing/2014/main" id="{8722724A-9E7B-41E6-CD72-C56A4D9A9A82}"/>
              </a:ext>
            </a:extLst>
          </p:cNvPr>
          <p:cNvSpPr/>
          <p:nvPr/>
        </p:nvSpPr>
        <p:spPr>
          <a:xfrm>
            <a:off x="1999237" y="137114"/>
            <a:ext cx="8715300" cy="54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SzPts val="26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LIÇÕES APRENDIDAS E DESAFIOS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70727D-AC2A-D1AF-84D8-B35AABAF1902}"/>
              </a:ext>
            </a:extLst>
          </p:cNvPr>
          <p:cNvSpPr txBox="1"/>
          <p:nvPr/>
        </p:nvSpPr>
        <p:spPr>
          <a:xfrm>
            <a:off x="211392" y="816311"/>
            <a:ext cx="1198060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2667"/>
            </a:pPr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DESAFIOS 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A produção e manutenção dos trabalhos realizados demandam alto custo politico, técnico e financeiro. 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Processos automatizados (Ciência de dados, Análises, Inteligência Artificial) não possuem habilidades cognitivas para desenvolver a criatividade, como o cérebro humano é capaz. O SUS dentro de seus princípios e historicamente </a:t>
            </a: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</a:rPr>
              <a:t>sub-financiado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, necessita de processos inovadores.</a:t>
            </a:r>
          </a:p>
          <a:p>
            <a:pPr marL="342900" indent="-342900">
              <a:buClr>
                <a:srgbClr val="000000"/>
              </a:buClr>
              <a:buSzPts val="2667"/>
              <a:buFont typeface="Arial" panose="020B0604020202020204" pitchFamily="34" charset="0"/>
              <a:buChar char="•"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No Brasil, o Desafio é aliar o uso da tecnologia digital com uma força de trabalho que construa conhecimento, habilidade e mudanças de comportamentos sem a utilização de instrumental avançado – Mais do que nunca é preciso democratizar acesso às tecnologias, em todos os níveis.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341103-2BBD-2C0B-1ED3-5BBD14A42950}"/>
              </a:ext>
            </a:extLst>
          </p:cNvPr>
          <p:cNvSpPr txBox="1"/>
          <p:nvPr/>
        </p:nvSpPr>
        <p:spPr>
          <a:xfrm>
            <a:off x="840658" y="5277686"/>
            <a:ext cx="1051068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b="1" kern="0" dirty="0">
                <a:solidFill>
                  <a:srgbClr val="00717D"/>
                </a:solidFill>
                <a:latin typeface="Arial"/>
                <a:cs typeface="Arial"/>
              </a:rPr>
              <a:t>Temos tecnologias disponíveis e precisamos APRENDER a trabalhar com elas de forma que gerem VALOR, pois o tempo de gestão requer tomadas de decisões rápidas.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62E484-F772-397D-B1D5-A2048C2DA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5EF28E43-E282-C8D5-6CB2-3D65EF3E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" name="Google Shape;509;p23">
            <a:extLst>
              <a:ext uri="{FF2B5EF4-FFF2-40B4-BE49-F238E27FC236}">
                <a16:creationId xmlns:a16="http://schemas.microsoft.com/office/drawing/2014/main" id="{3DE845F7-53B2-AFFE-78B7-4DC476A3E9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0" y="19063"/>
            <a:ext cx="12124202" cy="68198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FDF3F3E-70C2-720A-B5AB-1E8022E34206}"/>
              </a:ext>
            </a:extLst>
          </p:cNvPr>
          <p:cNvSpPr txBox="1"/>
          <p:nvPr/>
        </p:nvSpPr>
        <p:spPr>
          <a:xfrm>
            <a:off x="213748" y="5823272"/>
            <a:ext cx="9815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b="1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rial" panose="020B0604020202020204" pitchFamily="34" charset="0"/>
              </a:rPr>
              <a:t>Como alcançar </a:t>
            </a:r>
            <a:r>
              <a:rPr lang="pt-BR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esta transformação ? </a:t>
            </a:r>
          </a:p>
          <a:p>
            <a:r>
              <a:rPr lang="pt-BR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</a:rPr>
              <a:t>Ainda não sabemos, mas e</a:t>
            </a:r>
            <a:r>
              <a:rPr lang="pt-BR" sz="3000" b="1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arial" panose="020B0604020202020204" pitchFamily="34" charset="0"/>
              </a:rPr>
              <a:t>sta é nossa contribuição.</a:t>
            </a:r>
            <a:endParaRPr lang="pt-BR" sz="30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89030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Google Shape;128;g154bbf5bef0_1_421">
            <a:extLst>
              <a:ext uri="{FF2B5EF4-FFF2-40B4-BE49-F238E27FC236}">
                <a16:creationId xmlns:a16="http://schemas.microsoft.com/office/drawing/2014/main" id="{C4E674E8-92B1-B019-0A57-9EF8D7D710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2585" r="1623"/>
          <a:stretch/>
        </p:blipFill>
        <p:spPr>
          <a:xfrm>
            <a:off x="903527" y="35284"/>
            <a:ext cx="10527031" cy="47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53089BD-80DE-FA2E-E976-48A27143A920}"/>
              </a:ext>
            </a:extLst>
          </p:cNvPr>
          <p:cNvSpPr txBox="1"/>
          <p:nvPr/>
        </p:nvSpPr>
        <p:spPr>
          <a:xfrm>
            <a:off x="4395887" y="4871279"/>
            <a:ext cx="3542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SzPts val="2600"/>
            </a:pPr>
            <a:r>
              <a:rPr lang="pt-BR" sz="40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OBRIGADO !</a:t>
            </a:r>
          </a:p>
        </p:txBody>
      </p:sp>
      <p:pic>
        <p:nvPicPr>
          <p:cNvPr id="8" name="Google Shape;56;p1">
            <a:extLst>
              <a:ext uri="{FF2B5EF4-FFF2-40B4-BE49-F238E27FC236}">
                <a16:creationId xmlns:a16="http://schemas.microsoft.com/office/drawing/2014/main" id="{954B38BD-D026-E9E3-B19A-6D4649AA02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874" y="5469289"/>
            <a:ext cx="7280910" cy="94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AD09FDD-6DE4-4152-5D85-1FD0B77F2525}"/>
              </a:ext>
            </a:extLst>
          </p:cNvPr>
          <p:cNvSpPr txBox="1"/>
          <p:nvPr/>
        </p:nvSpPr>
        <p:spPr>
          <a:xfrm>
            <a:off x="8569570" y="5829150"/>
            <a:ext cx="3622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SANDRO TERABE</a:t>
            </a:r>
          </a:p>
          <a:p>
            <a:r>
              <a:rPr lang="pt-BR" sz="18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Assessor Técnico CONASS</a:t>
            </a:r>
          </a:p>
          <a:p>
            <a:r>
              <a:rPr lang="pt-BR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Sandro.terabe@conass.org.br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08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grpSp>
        <p:nvGrpSpPr>
          <p:cNvPr id="3" name="Google Shape;117;p10">
            <a:extLst>
              <a:ext uri="{FF2B5EF4-FFF2-40B4-BE49-F238E27FC236}">
                <a16:creationId xmlns:a16="http://schemas.microsoft.com/office/drawing/2014/main" id="{2FFBBEB1-E6F4-20B0-5DBC-92CAE41D3AFE}"/>
              </a:ext>
            </a:extLst>
          </p:cNvPr>
          <p:cNvGrpSpPr/>
          <p:nvPr/>
        </p:nvGrpSpPr>
        <p:grpSpPr>
          <a:xfrm>
            <a:off x="3116424" y="1558212"/>
            <a:ext cx="5878285" cy="5214421"/>
            <a:chOff x="800875" y="1552963"/>
            <a:chExt cx="3600000" cy="3186084"/>
          </a:xfrm>
        </p:grpSpPr>
        <p:cxnSp>
          <p:nvCxnSpPr>
            <p:cNvPr id="4" name="Google Shape;118;p10">
              <a:extLst>
                <a:ext uri="{FF2B5EF4-FFF2-40B4-BE49-F238E27FC236}">
                  <a16:creationId xmlns:a16="http://schemas.microsoft.com/office/drawing/2014/main" id="{42B80C39-741E-F846-0653-BB3DBF276A26}"/>
                </a:ext>
              </a:extLst>
            </p:cNvPr>
            <p:cNvCxnSpPr/>
            <p:nvPr/>
          </p:nvCxnSpPr>
          <p:spPr>
            <a:xfrm rot="10800000">
              <a:off x="800875" y="1555150"/>
              <a:ext cx="1800000" cy="1632300"/>
            </a:xfrm>
            <a:prstGeom prst="straightConnector1">
              <a:avLst/>
            </a:prstGeom>
            <a:noFill/>
            <a:ln w="28575" cap="flat" cmpd="sng">
              <a:solidFill>
                <a:srgbClr val="D9D9D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" name="Google Shape;119;p10">
              <a:extLst>
                <a:ext uri="{FF2B5EF4-FFF2-40B4-BE49-F238E27FC236}">
                  <a16:creationId xmlns:a16="http://schemas.microsoft.com/office/drawing/2014/main" id="{E0A5C13E-2A88-5034-913A-D963704FC257}"/>
                </a:ext>
              </a:extLst>
            </p:cNvPr>
            <p:cNvCxnSpPr/>
            <p:nvPr/>
          </p:nvCxnSpPr>
          <p:spPr>
            <a:xfrm rot="10800000" flipH="1">
              <a:off x="2600875" y="1552963"/>
              <a:ext cx="1800000" cy="1632300"/>
            </a:xfrm>
            <a:prstGeom prst="straightConnector1">
              <a:avLst/>
            </a:prstGeom>
            <a:noFill/>
            <a:ln w="28575" cap="flat" cmpd="sng">
              <a:solidFill>
                <a:srgbClr val="D9D9D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" name="Google Shape;120;p10">
              <a:extLst>
                <a:ext uri="{FF2B5EF4-FFF2-40B4-BE49-F238E27FC236}">
                  <a16:creationId xmlns:a16="http://schemas.microsoft.com/office/drawing/2014/main" id="{3391A2E6-A8F4-A0DA-1338-329A2F22DFD6}"/>
                </a:ext>
              </a:extLst>
            </p:cNvPr>
            <p:cNvCxnSpPr/>
            <p:nvPr/>
          </p:nvCxnSpPr>
          <p:spPr>
            <a:xfrm>
              <a:off x="2600878" y="3187447"/>
              <a:ext cx="0" cy="1551600"/>
            </a:xfrm>
            <a:prstGeom prst="straightConnector1">
              <a:avLst/>
            </a:prstGeom>
            <a:noFill/>
            <a:ln w="28575" cap="flat" cmpd="sng">
              <a:solidFill>
                <a:srgbClr val="D9D9D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9" name="Google Shape;121;p10">
            <a:extLst>
              <a:ext uri="{FF2B5EF4-FFF2-40B4-BE49-F238E27FC236}">
                <a16:creationId xmlns:a16="http://schemas.microsoft.com/office/drawing/2014/main" id="{A0229567-906A-7BC0-0679-BFDC53997399}"/>
              </a:ext>
            </a:extLst>
          </p:cNvPr>
          <p:cNvSpPr txBox="1"/>
          <p:nvPr/>
        </p:nvSpPr>
        <p:spPr>
          <a:xfrm>
            <a:off x="123150" y="86197"/>
            <a:ext cx="5881060" cy="591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A785"/>
              </a:buClr>
              <a:buSzPts val="4400"/>
              <a:buFont typeface="Arial"/>
              <a:buNone/>
              <a:tabLst/>
              <a:defRPr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  <a:sym typeface="Arial"/>
              </a:rPr>
              <a:t>HABILIDADES DO CIEGES</a:t>
            </a:r>
            <a:br>
              <a:rPr kumimoji="0" lang="pt-BR" sz="4400" b="0" i="0" u="none" strike="noStrike" kern="0" cap="none" spc="0" normalizeH="0" baseline="0" noProof="0" dirty="0">
                <a:ln>
                  <a:noFill/>
                </a:ln>
                <a:solidFill>
                  <a:srgbClr val="00A78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22;p10">
            <a:extLst>
              <a:ext uri="{FF2B5EF4-FFF2-40B4-BE49-F238E27FC236}">
                <a16:creationId xmlns:a16="http://schemas.microsoft.com/office/drawing/2014/main" id="{7054A0A8-E164-A20A-9689-DF212544020B}"/>
              </a:ext>
            </a:extLst>
          </p:cNvPr>
          <p:cNvGrpSpPr/>
          <p:nvPr/>
        </p:nvGrpSpPr>
        <p:grpSpPr>
          <a:xfrm>
            <a:off x="3558722" y="1973634"/>
            <a:ext cx="5033771" cy="4574884"/>
            <a:chOff x="-56955" y="715732"/>
            <a:chExt cx="3082800" cy="2795318"/>
          </a:xfrm>
        </p:grpSpPr>
        <p:sp>
          <p:nvSpPr>
            <p:cNvPr id="11" name="Google Shape;123;p10">
              <a:extLst>
                <a:ext uri="{FF2B5EF4-FFF2-40B4-BE49-F238E27FC236}">
                  <a16:creationId xmlns:a16="http://schemas.microsoft.com/office/drawing/2014/main" id="{8F4A66D7-DCDC-B0A4-9AE0-CA4835750C54}"/>
                </a:ext>
              </a:extLst>
            </p:cNvPr>
            <p:cNvSpPr/>
            <p:nvPr/>
          </p:nvSpPr>
          <p:spPr>
            <a:xfrm>
              <a:off x="327389" y="1132200"/>
              <a:ext cx="1409400" cy="1409400"/>
            </a:xfrm>
            <a:prstGeom prst="ellipse">
              <a:avLst/>
            </a:prstGeom>
            <a:solidFill>
              <a:srgbClr val="C9DAF8">
                <a:alpha val="41176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24;p10">
              <a:extLst>
                <a:ext uri="{FF2B5EF4-FFF2-40B4-BE49-F238E27FC236}">
                  <a16:creationId xmlns:a16="http://schemas.microsoft.com/office/drawing/2014/main" id="{853D08E0-56D0-CF22-FDA8-6895906E9091}"/>
                </a:ext>
              </a:extLst>
            </p:cNvPr>
            <p:cNvSpPr/>
            <p:nvPr/>
          </p:nvSpPr>
          <p:spPr>
            <a:xfrm>
              <a:off x="1208411" y="1132200"/>
              <a:ext cx="1409400" cy="1409400"/>
            </a:xfrm>
            <a:prstGeom prst="ellipse">
              <a:avLst/>
            </a:prstGeom>
            <a:solidFill>
              <a:srgbClr val="FFF2CC">
                <a:alpha val="61176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25;p10">
              <a:extLst>
                <a:ext uri="{FF2B5EF4-FFF2-40B4-BE49-F238E27FC236}">
                  <a16:creationId xmlns:a16="http://schemas.microsoft.com/office/drawing/2014/main" id="{7F9BC4E1-B8DF-DEE8-EB5F-3A168604E44E}"/>
                </a:ext>
              </a:extLst>
            </p:cNvPr>
            <p:cNvSpPr/>
            <p:nvPr/>
          </p:nvSpPr>
          <p:spPr>
            <a:xfrm>
              <a:off x="786800" y="1867050"/>
              <a:ext cx="1409400" cy="1409400"/>
            </a:xfrm>
            <a:prstGeom prst="ellipse">
              <a:avLst/>
            </a:prstGeom>
            <a:solidFill>
              <a:srgbClr val="F4CCCC">
                <a:alpha val="4000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26;p10">
              <a:extLst>
                <a:ext uri="{FF2B5EF4-FFF2-40B4-BE49-F238E27FC236}">
                  <a16:creationId xmlns:a16="http://schemas.microsoft.com/office/drawing/2014/main" id="{32BABF70-1634-7BE4-EAD3-9131D5D27995}"/>
                </a:ext>
              </a:extLst>
            </p:cNvPr>
            <p:cNvSpPr txBox="1"/>
            <p:nvPr/>
          </p:nvSpPr>
          <p:spPr>
            <a:xfrm>
              <a:off x="1619823" y="1397025"/>
              <a:ext cx="10368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matemática </a:t>
              </a:r>
              <a:b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 estatística</a:t>
              </a:r>
              <a:endParaRPr kumimoji="0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27;p10">
              <a:extLst>
                <a:ext uri="{FF2B5EF4-FFF2-40B4-BE49-F238E27FC236}">
                  <a16:creationId xmlns:a16="http://schemas.microsoft.com/office/drawing/2014/main" id="{7B470408-7DFD-5722-843C-D0106C58F4C9}"/>
                </a:ext>
              </a:extLst>
            </p:cNvPr>
            <p:cNvSpPr txBox="1"/>
            <p:nvPr/>
          </p:nvSpPr>
          <p:spPr>
            <a:xfrm>
              <a:off x="283500" y="1397025"/>
              <a:ext cx="10368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ciências da computação</a:t>
              </a:r>
              <a:endParaRPr kumimoji="0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28;p10">
              <a:extLst>
                <a:ext uri="{FF2B5EF4-FFF2-40B4-BE49-F238E27FC236}">
                  <a16:creationId xmlns:a16="http://schemas.microsoft.com/office/drawing/2014/main" id="{23ED0A78-A5FD-DBC9-E9EC-2E158E3F00C6}"/>
                </a:ext>
              </a:extLst>
            </p:cNvPr>
            <p:cNvSpPr txBox="1"/>
            <p:nvPr/>
          </p:nvSpPr>
          <p:spPr>
            <a:xfrm>
              <a:off x="969300" y="2616225"/>
              <a:ext cx="10368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ciências</a:t>
              </a:r>
              <a:b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pt-BR" sz="13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da saúde</a:t>
              </a:r>
              <a:endParaRPr kumimoji="0" sz="1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29;p10">
              <a:extLst>
                <a:ext uri="{FF2B5EF4-FFF2-40B4-BE49-F238E27FC236}">
                  <a16:creationId xmlns:a16="http://schemas.microsoft.com/office/drawing/2014/main" id="{FA4D019D-0304-976D-8A6A-37808E8A1C3E}"/>
                </a:ext>
              </a:extLst>
            </p:cNvPr>
            <p:cNvSpPr txBox="1"/>
            <p:nvPr/>
          </p:nvSpPr>
          <p:spPr>
            <a:xfrm>
              <a:off x="1118159" y="1560797"/>
              <a:ext cx="7194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30;p10">
              <a:extLst>
                <a:ext uri="{FF2B5EF4-FFF2-40B4-BE49-F238E27FC236}">
                  <a16:creationId xmlns:a16="http://schemas.microsoft.com/office/drawing/2014/main" id="{42223121-AB6C-5FCA-1F8D-EFFB2C3B10E2}"/>
                </a:ext>
              </a:extLst>
            </p:cNvPr>
            <p:cNvSpPr txBox="1"/>
            <p:nvPr/>
          </p:nvSpPr>
          <p:spPr>
            <a:xfrm>
              <a:off x="741706" y="2170397"/>
              <a:ext cx="7194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Software tradicional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31;p10">
              <a:extLst>
                <a:ext uri="{FF2B5EF4-FFF2-40B4-BE49-F238E27FC236}">
                  <a16:creationId xmlns:a16="http://schemas.microsoft.com/office/drawing/2014/main" id="{A52B7029-FC9B-89E9-C1E7-3132019F5DA0}"/>
                </a:ext>
              </a:extLst>
            </p:cNvPr>
            <p:cNvSpPr txBox="1"/>
            <p:nvPr/>
          </p:nvSpPr>
          <p:spPr>
            <a:xfrm>
              <a:off x="1512506" y="2140922"/>
              <a:ext cx="7194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Pesquisa tradicional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32;p10">
              <a:extLst>
                <a:ext uri="{FF2B5EF4-FFF2-40B4-BE49-F238E27FC236}">
                  <a16:creationId xmlns:a16="http://schemas.microsoft.com/office/drawing/2014/main" id="{AF8CBAB5-3F42-798C-6AFB-C24A1DA9CA43}"/>
                </a:ext>
              </a:extLst>
            </p:cNvPr>
            <p:cNvSpPr txBox="1"/>
            <p:nvPr/>
          </p:nvSpPr>
          <p:spPr>
            <a:xfrm>
              <a:off x="1118159" y="1902272"/>
              <a:ext cx="7194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Ciência de Dados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33;p10">
              <a:extLst>
                <a:ext uri="{FF2B5EF4-FFF2-40B4-BE49-F238E27FC236}">
                  <a16:creationId xmlns:a16="http://schemas.microsoft.com/office/drawing/2014/main" id="{EDB6595C-DFEC-6033-FCC2-2042CA28C039}"/>
                </a:ext>
              </a:extLst>
            </p:cNvPr>
            <p:cNvSpPr txBox="1"/>
            <p:nvPr/>
          </p:nvSpPr>
          <p:spPr>
            <a:xfrm>
              <a:off x="864996" y="3200250"/>
              <a:ext cx="12471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inteligência humana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34;p10">
              <a:extLst>
                <a:ext uri="{FF2B5EF4-FFF2-40B4-BE49-F238E27FC236}">
                  <a16:creationId xmlns:a16="http://schemas.microsoft.com/office/drawing/2014/main" id="{6E6AA6C6-D5CF-98CC-1A4F-AF88CDEA35A3}"/>
                </a:ext>
              </a:extLst>
            </p:cNvPr>
            <p:cNvSpPr txBox="1"/>
            <p:nvPr/>
          </p:nvSpPr>
          <p:spPr>
            <a:xfrm rot="-2700000">
              <a:off x="-129611" y="1111039"/>
              <a:ext cx="1246912" cy="310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automação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35;p10">
              <a:extLst>
                <a:ext uri="{FF2B5EF4-FFF2-40B4-BE49-F238E27FC236}">
                  <a16:creationId xmlns:a16="http://schemas.microsoft.com/office/drawing/2014/main" id="{E9A4A18C-8B93-4F83-992B-054A109FB8AB}"/>
                </a:ext>
              </a:extLst>
            </p:cNvPr>
            <p:cNvSpPr txBox="1"/>
            <p:nvPr/>
          </p:nvSpPr>
          <p:spPr>
            <a:xfrm rot="2700000" flipH="1">
              <a:off x="1851589" y="1111039"/>
              <a:ext cx="1246912" cy="310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33"/>
                <a:buFont typeface="Arial"/>
                <a:buNone/>
                <a:tabLst/>
                <a:defRPr/>
              </a:pPr>
              <a:r>
                <a:rPr kumimoji="0" lang="pt-BR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validação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Google Shape;136;p10">
            <a:extLst>
              <a:ext uri="{FF2B5EF4-FFF2-40B4-BE49-F238E27FC236}">
                <a16:creationId xmlns:a16="http://schemas.microsoft.com/office/drawing/2014/main" id="{9C7A270F-1FFC-94ED-5C08-D9C80116BE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5234" y="1994101"/>
            <a:ext cx="1047178" cy="10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7;p10">
            <a:extLst>
              <a:ext uri="{FF2B5EF4-FFF2-40B4-BE49-F238E27FC236}">
                <a16:creationId xmlns:a16="http://schemas.microsoft.com/office/drawing/2014/main" id="{9E06B1E9-E44F-30AB-063F-E5CD46D249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378" y="3715616"/>
            <a:ext cx="1508955" cy="7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8;p10">
            <a:extLst>
              <a:ext uri="{FF2B5EF4-FFF2-40B4-BE49-F238E27FC236}">
                <a16:creationId xmlns:a16="http://schemas.microsoft.com/office/drawing/2014/main" id="{1D1EE98C-BA95-C77C-0328-D61300FD955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35866" y="4810834"/>
            <a:ext cx="1183872" cy="38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9;p10">
            <a:extLst>
              <a:ext uri="{FF2B5EF4-FFF2-40B4-BE49-F238E27FC236}">
                <a16:creationId xmlns:a16="http://schemas.microsoft.com/office/drawing/2014/main" id="{3CEE0D48-F364-ADE2-2088-F2025F1F058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1904" y="2764034"/>
            <a:ext cx="2061713" cy="5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40;p10">
            <a:extLst>
              <a:ext uri="{FF2B5EF4-FFF2-40B4-BE49-F238E27FC236}">
                <a16:creationId xmlns:a16="http://schemas.microsoft.com/office/drawing/2014/main" id="{16FBDACA-3ED4-7230-A250-AA06C8513485}"/>
              </a:ext>
            </a:extLst>
          </p:cNvPr>
          <p:cNvSpPr txBox="1"/>
          <p:nvPr/>
        </p:nvSpPr>
        <p:spPr>
          <a:xfrm>
            <a:off x="271848" y="3698146"/>
            <a:ext cx="2619557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MAD – Metodologia de Administração de Dados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nomenclatura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141;p10">
            <a:extLst>
              <a:ext uri="{FF2B5EF4-FFF2-40B4-BE49-F238E27FC236}">
                <a16:creationId xmlns:a16="http://schemas.microsoft.com/office/drawing/2014/main" id="{44F8064A-9933-D737-4329-C116536371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47101" y="1500996"/>
            <a:ext cx="1070667" cy="107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42;p10">
            <a:extLst>
              <a:ext uri="{FF2B5EF4-FFF2-40B4-BE49-F238E27FC236}">
                <a16:creationId xmlns:a16="http://schemas.microsoft.com/office/drawing/2014/main" id="{E96E3AC9-1853-D0D4-ED65-76C58670771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08435" y="1062968"/>
            <a:ext cx="790722" cy="59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43;p10">
            <a:extLst>
              <a:ext uri="{FF2B5EF4-FFF2-40B4-BE49-F238E27FC236}">
                <a16:creationId xmlns:a16="http://schemas.microsoft.com/office/drawing/2014/main" id="{80406BB9-1BFD-5811-C83D-D5B27224C12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94833" y="895365"/>
            <a:ext cx="1070667" cy="54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44;p10">
            <a:extLst>
              <a:ext uri="{FF2B5EF4-FFF2-40B4-BE49-F238E27FC236}">
                <a16:creationId xmlns:a16="http://schemas.microsoft.com/office/drawing/2014/main" id="{260A8287-4451-467E-CAE6-8BD3DCB1038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44433" y="986400"/>
            <a:ext cx="1362129" cy="66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45;p10">
            <a:extLst>
              <a:ext uri="{FF2B5EF4-FFF2-40B4-BE49-F238E27FC236}">
                <a16:creationId xmlns:a16="http://schemas.microsoft.com/office/drawing/2014/main" id="{77241CD4-9EA6-0397-6E65-DEADE0F453E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7471" y="1678500"/>
            <a:ext cx="1070667" cy="86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46;p10">
            <a:extLst>
              <a:ext uri="{FF2B5EF4-FFF2-40B4-BE49-F238E27FC236}">
                <a16:creationId xmlns:a16="http://schemas.microsoft.com/office/drawing/2014/main" id="{EFFC0330-95D2-CD76-82EA-B39532B2700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49400" y="720099"/>
            <a:ext cx="1438249" cy="32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47;p10">
            <a:extLst>
              <a:ext uri="{FF2B5EF4-FFF2-40B4-BE49-F238E27FC236}">
                <a16:creationId xmlns:a16="http://schemas.microsoft.com/office/drawing/2014/main" id="{C3E4389B-D390-7E38-3C91-75EC4075CD0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44068" y="2129868"/>
            <a:ext cx="1081325" cy="68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48;p10">
            <a:extLst>
              <a:ext uri="{FF2B5EF4-FFF2-40B4-BE49-F238E27FC236}">
                <a16:creationId xmlns:a16="http://schemas.microsoft.com/office/drawing/2014/main" id="{7586B833-3E27-05BD-CFBE-DBB74330C48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56485" y="4860022"/>
            <a:ext cx="1038226" cy="66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49;p10">
            <a:extLst>
              <a:ext uri="{FF2B5EF4-FFF2-40B4-BE49-F238E27FC236}">
                <a16:creationId xmlns:a16="http://schemas.microsoft.com/office/drawing/2014/main" id="{1986F505-C60A-DDB1-6901-43D828853AE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05217" y="4328526"/>
            <a:ext cx="1929606" cy="58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50;p10">
            <a:extLst>
              <a:ext uri="{FF2B5EF4-FFF2-40B4-BE49-F238E27FC236}">
                <a16:creationId xmlns:a16="http://schemas.microsoft.com/office/drawing/2014/main" id="{E7A07211-296B-2478-9F59-BCB79E9C92E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808542" y="4748077"/>
            <a:ext cx="1089754" cy="3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51;p10">
            <a:extLst>
              <a:ext uri="{FF2B5EF4-FFF2-40B4-BE49-F238E27FC236}">
                <a16:creationId xmlns:a16="http://schemas.microsoft.com/office/drawing/2014/main" id="{C4753811-8190-B56E-BBB8-AC7843CA71AD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599366" y="3831891"/>
            <a:ext cx="1224907" cy="467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52;p10">
            <a:extLst>
              <a:ext uri="{FF2B5EF4-FFF2-40B4-BE49-F238E27FC236}">
                <a16:creationId xmlns:a16="http://schemas.microsoft.com/office/drawing/2014/main" id="{0B835638-EB22-BCBF-1083-31B7554C0021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08097" y="3138926"/>
            <a:ext cx="691060" cy="7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53;p10">
            <a:extLst>
              <a:ext uri="{FF2B5EF4-FFF2-40B4-BE49-F238E27FC236}">
                <a16:creationId xmlns:a16="http://schemas.microsoft.com/office/drawing/2014/main" id="{EFD74242-85F1-2160-F0EE-10EB99B58DEE}"/>
              </a:ext>
            </a:extLst>
          </p:cNvPr>
          <p:cNvSpPr txBox="1"/>
          <p:nvPr/>
        </p:nvSpPr>
        <p:spPr>
          <a:xfrm>
            <a:off x="6700637" y="5757636"/>
            <a:ext cx="2229900" cy="7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67" b="0" i="0" u="none" strike="noStrike" kern="0" cap="none" spc="0" normalizeH="0" baseline="0" noProof="0" dirty="0">
                <a:ln>
                  <a:noFill/>
                </a:ln>
                <a:solidFill>
                  <a:srgbClr val="3D8D1B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CONASS</a:t>
            </a:r>
            <a:r>
              <a:rPr kumimoji="0" lang="pt-BR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pt-BR" sz="1867" b="0" i="0" u="none" strike="noStrike" kern="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| </a:t>
            </a:r>
            <a:r>
              <a:rPr kumimoji="0" lang="pt-BR" sz="1867" b="0" i="0" u="none" strike="noStrike" kern="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ASTEC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134F5C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67" b="0" i="0" u="none" strike="noStrike" kern="0" cap="none" spc="0" normalizeH="0" baseline="0" noProof="0" dirty="0">
                <a:ln>
                  <a:noFill/>
                </a:ln>
                <a:solidFill>
                  <a:srgbClr val="134F5C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ASSESSORIA TÉCNICA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134F5C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E255CEB3-8DA1-49F8-3067-E4F33A415C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3" name="Google Shape;158;p11">
            <a:extLst>
              <a:ext uri="{FF2B5EF4-FFF2-40B4-BE49-F238E27FC236}">
                <a16:creationId xmlns:a16="http://schemas.microsoft.com/office/drawing/2014/main" id="{8D32EEED-E218-4649-B0E0-03B8C60D6FA4}"/>
              </a:ext>
            </a:extLst>
          </p:cNvPr>
          <p:cNvSpPr txBox="1">
            <a:spLocks/>
          </p:cNvSpPr>
          <p:nvPr/>
        </p:nvSpPr>
        <p:spPr>
          <a:xfrm>
            <a:off x="239540" y="267005"/>
            <a:ext cx="5335330" cy="58840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rgbClr val="00A785"/>
              </a:buClr>
              <a:buSzPts val="4800"/>
              <a:buFont typeface="arial"/>
              <a:buNone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cs typeface="Arial"/>
                <a:sym typeface="arial"/>
              </a:rPr>
              <a:t>ECOSISTEMA CIEGES</a:t>
            </a:r>
            <a:br>
              <a:rPr lang="pt-BR" sz="4800" dirty="0">
                <a:latin typeface="arial"/>
                <a:ea typeface="arial"/>
                <a:cs typeface="arial"/>
                <a:sym typeface="arial"/>
              </a:rPr>
            </a:br>
            <a:endParaRPr lang="pt-BR" sz="4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59;p11">
            <a:extLst>
              <a:ext uri="{FF2B5EF4-FFF2-40B4-BE49-F238E27FC236}">
                <a16:creationId xmlns:a16="http://schemas.microsoft.com/office/drawing/2014/main" id="{7FB201B2-110F-3F0D-5FBB-CE630985FE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194" y="1364942"/>
            <a:ext cx="3282779" cy="95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0;p11">
            <a:extLst>
              <a:ext uri="{FF2B5EF4-FFF2-40B4-BE49-F238E27FC236}">
                <a16:creationId xmlns:a16="http://schemas.microsoft.com/office/drawing/2014/main" id="{723327F9-21A3-552F-24F5-2F5D1E1155D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6199" y="2458723"/>
            <a:ext cx="3782234" cy="71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1;p11">
            <a:extLst>
              <a:ext uri="{FF2B5EF4-FFF2-40B4-BE49-F238E27FC236}">
                <a16:creationId xmlns:a16="http://schemas.microsoft.com/office/drawing/2014/main" id="{9EDA9D51-B4D3-B3F2-370E-3F7D553CB6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5356" y="3266798"/>
            <a:ext cx="4582964" cy="7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188EC76-E6DA-BA2A-285D-8A67B4E44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pic>
        <p:nvPicPr>
          <p:cNvPr id="11" name="Imagem 10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685B784D-CD3F-4E14-88D7-E497C2845D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02" y="4357844"/>
            <a:ext cx="4218041" cy="8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3" name="Google Shape;172;p3">
            <a:extLst>
              <a:ext uri="{FF2B5EF4-FFF2-40B4-BE49-F238E27FC236}">
                <a16:creationId xmlns:a16="http://schemas.microsoft.com/office/drawing/2014/main" id="{0368D21A-2B08-F372-5B97-E45019877ED7}"/>
              </a:ext>
            </a:extLst>
          </p:cNvPr>
          <p:cNvSpPr txBox="1"/>
          <p:nvPr/>
        </p:nvSpPr>
        <p:spPr>
          <a:xfrm>
            <a:off x="2920574" y="111451"/>
            <a:ext cx="9231721" cy="10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lnSpc>
                <a:spcPct val="89000"/>
              </a:lnSpc>
              <a:buSzPts val="3500"/>
            </a:pPr>
            <a:r>
              <a:rPr lang="pt-BR" sz="3500" b="1" kern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Repositório de dados dos Sistemas Nacionais de Saúde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73;p3">
            <a:extLst>
              <a:ext uri="{FF2B5EF4-FFF2-40B4-BE49-F238E27FC236}">
                <a16:creationId xmlns:a16="http://schemas.microsoft.com/office/drawing/2014/main" id="{AF1F24F9-52AF-AAA0-9F1C-98A1C0E8BA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8322"/>
            <a:ext cx="2891170" cy="13633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4;p3">
            <a:extLst>
              <a:ext uri="{FF2B5EF4-FFF2-40B4-BE49-F238E27FC236}">
                <a16:creationId xmlns:a16="http://schemas.microsoft.com/office/drawing/2014/main" id="{A8871A92-B247-182C-BB9A-888D6CABDC81}"/>
              </a:ext>
            </a:extLst>
          </p:cNvPr>
          <p:cNvSpPr txBox="1"/>
          <p:nvPr/>
        </p:nvSpPr>
        <p:spPr>
          <a:xfrm>
            <a:off x="6766233" y="1624962"/>
            <a:ext cx="2528961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Sistema de Informação Ambulatorial e Hospitalar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75;p3">
            <a:extLst>
              <a:ext uri="{FF2B5EF4-FFF2-40B4-BE49-F238E27FC236}">
                <a16:creationId xmlns:a16="http://schemas.microsoft.com/office/drawing/2014/main" id="{F9D0C01E-6B8E-BFA3-4455-AA66AB5E9F84}"/>
              </a:ext>
            </a:extLst>
          </p:cNvPr>
          <p:cNvSpPr txBox="1"/>
          <p:nvPr/>
        </p:nvSpPr>
        <p:spPr>
          <a:xfrm>
            <a:off x="6831009" y="2365601"/>
            <a:ext cx="23994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relativos a produção do sistema público de saúde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176;p3">
            <a:extLst>
              <a:ext uri="{FF2B5EF4-FFF2-40B4-BE49-F238E27FC236}">
                <a16:creationId xmlns:a16="http://schemas.microsoft.com/office/drawing/2014/main" id="{2E126D2B-9170-109E-A136-5E92C6AA91DA}"/>
              </a:ext>
            </a:extLst>
          </p:cNvPr>
          <p:cNvSpPr txBox="1"/>
          <p:nvPr/>
        </p:nvSpPr>
        <p:spPr>
          <a:xfrm>
            <a:off x="1064044" y="3437201"/>
            <a:ext cx="1856530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Registro Nacional de Nascidos Vivos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177;p3">
            <a:extLst>
              <a:ext uri="{FF2B5EF4-FFF2-40B4-BE49-F238E27FC236}">
                <a16:creationId xmlns:a16="http://schemas.microsoft.com/office/drawing/2014/main" id="{EDB6599C-2442-A014-CF30-BC5DCD9912B5}"/>
              </a:ext>
            </a:extLst>
          </p:cNvPr>
          <p:cNvSpPr txBox="1"/>
          <p:nvPr/>
        </p:nvSpPr>
        <p:spPr>
          <a:xfrm>
            <a:off x="1064044" y="4222797"/>
            <a:ext cx="1962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sobre nascidos vivos registrados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78;p3">
            <a:extLst>
              <a:ext uri="{FF2B5EF4-FFF2-40B4-BE49-F238E27FC236}">
                <a16:creationId xmlns:a16="http://schemas.microsoft.com/office/drawing/2014/main" id="{D3ACC149-41A4-0764-9450-7D45EA7BA17F}"/>
              </a:ext>
            </a:extLst>
          </p:cNvPr>
          <p:cNvSpPr txBox="1"/>
          <p:nvPr/>
        </p:nvSpPr>
        <p:spPr>
          <a:xfrm>
            <a:off x="4171072" y="3435607"/>
            <a:ext cx="2061440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Sistema de Informações sobre Mortalidade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Google Shape;179;p3">
            <a:extLst>
              <a:ext uri="{FF2B5EF4-FFF2-40B4-BE49-F238E27FC236}">
                <a16:creationId xmlns:a16="http://schemas.microsoft.com/office/drawing/2014/main" id="{4E6A10BE-931D-482E-7D9F-5642AB163E20}"/>
              </a:ext>
            </a:extLst>
          </p:cNvPr>
          <p:cNvSpPr txBox="1"/>
          <p:nvPr/>
        </p:nvSpPr>
        <p:spPr>
          <a:xfrm>
            <a:off x="4257781" y="4231185"/>
            <a:ext cx="1923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sobre óbitos registrados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Google Shape;180;p3">
            <a:extLst>
              <a:ext uri="{FF2B5EF4-FFF2-40B4-BE49-F238E27FC236}">
                <a16:creationId xmlns:a16="http://schemas.microsoft.com/office/drawing/2014/main" id="{F1D16C0E-2DEE-F46D-8B74-D1582CA51D05}"/>
              </a:ext>
            </a:extLst>
          </p:cNvPr>
          <p:cNvSpPr txBox="1"/>
          <p:nvPr/>
        </p:nvSpPr>
        <p:spPr>
          <a:xfrm>
            <a:off x="4100855" y="1635384"/>
            <a:ext cx="2161243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Sistema de vigilância em saúde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81;p3">
            <a:extLst>
              <a:ext uri="{FF2B5EF4-FFF2-40B4-BE49-F238E27FC236}">
                <a16:creationId xmlns:a16="http://schemas.microsoft.com/office/drawing/2014/main" id="{BEE09C8A-8090-DC6F-3ECA-49BDFAD450BF}"/>
              </a:ext>
            </a:extLst>
          </p:cNvPr>
          <p:cNvSpPr txBox="1"/>
          <p:nvPr/>
        </p:nvSpPr>
        <p:spPr>
          <a:xfrm>
            <a:off x="4078397" y="2396159"/>
            <a:ext cx="21612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da vigilância de doenças de importância nacional e internacional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84;p3">
            <a:extLst>
              <a:ext uri="{FF2B5EF4-FFF2-40B4-BE49-F238E27FC236}">
                <a16:creationId xmlns:a16="http://schemas.microsoft.com/office/drawing/2014/main" id="{51C46E2D-20BA-E743-4941-CEB3E359C246}"/>
              </a:ext>
            </a:extLst>
          </p:cNvPr>
          <p:cNvSpPr txBox="1"/>
          <p:nvPr/>
        </p:nvSpPr>
        <p:spPr>
          <a:xfrm>
            <a:off x="847650" y="1642006"/>
            <a:ext cx="2582700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Registo Nacional de Estabelecimentos de Saúde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85;p3">
            <a:extLst>
              <a:ext uri="{FF2B5EF4-FFF2-40B4-BE49-F238E27FC236}">
                <a16:creationId xmlns:a16="http://schemas.microsoft.com/office/drawing/2014/main" id="{9D087465-5F00-3A7D-9060-7AE944D302B8}"/>
              </a:ext>
            </a:extLst>
          </p:cNvPr>
          <p:cNvSpPr txBox="1"/>
          <p:nvPr/>
        </p:nvSpPr>
        <p:spPr>
          <a:xfrm>
            <a:off x="847650" y="2400267"/>
            <a:ext cx="245054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sobre as características de cada unidade de saúde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Google Shape;186;p3">
            <a:extLst>
              <a:ext uri="{FF2B5EF4-FFF2-40B4-BE49-F238E27FC236}">
                <a16:creationId xmlns:a16="http://schemas.microsoft.com/office/drawing/2014/main" id="{9E271503-C1FB-88E4-9DC2-CB70F8FD0B9D}"/>
              </a:ext>
            </a:extLst>
          </p:cNvPr>
          <p:cNvSpPr txBox="1"/>
          <p:nvPr/>
        </p:nvSpPr>
        <p:spPr>
          <a:xfrm>
            <a:off x="354603" y="3443407"/>
            <a:ext cx="1285723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05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87;p3">
            <a:extLst>
              <a:ext uri="{FF2B5EF4-FFF2-40B4-BE49-F238E27FC236}">
                <a16:creationId xmlns:a16="http://schemas.microsoft.com/office/drawing/2014/main" id="{879CECBC-AE37-2BF5-DF4D-1F5A841DEE44}"/>
              </a:ext>
            </a:extLst>
          </p:cNvPr>
          <p:cNvSpPr txBox="1"/>
          <p:nvPr/>
        </p:nvSpPr>
        <p:spPr>
          <a:xfrm>
            <a:off x="292384" y="1622436"/>
            <a:ext cx="733305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00D6BE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01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88;p3">
            <a:extLst>
              <a:ext uri="{FF2B5EF4-FFF2-40B4-BE49-F238E27FC236}">
                <a16:creationId xmlns:a16="http://schemas.microsoft.com/office/drawing/2014/main" id="{EE9381BF-1EE5-DD8E-6AAA-0574AE797A7F}"/>
              </a:ext>
            </a:extLst>
          </p:cNvPr>
          <p:cNvSpPr txBox="1"/>
          <p:nvPr/>
        </p:nvSpPr>
        <p:spPr>
          <a:xfrm>
            <a:off x="3389136" y="1617687"/>
            <a:ext cx="794130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97CEE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02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89;p3">
            <a:extLst>
              <a:ext uri="{FF2B5EF4-FFF2-40B4-BE49-F238E27FC236}">
                <a16:creationId xmlns:a16="http://schemas.microsoft.com/office/drawing/2014/main" id="{C50E78A9-5FA8-D8E1-C742-64D3EE56014B}"/>
              </a:ext>
            </a:extLst>
          </p:cNvPr>
          <p:cNvSpPr txBox="1"/>
          <p:nvPr/>
        </p:nvSpPr>
        <p:spPr>
          <a:xfrm>
            <a:off x="6088087" y="1622436"/>
            <a:ext cx="837933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D4AAF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03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90;p3">
            <a:extLst>
              <a:ext uri="{FF2B5EF4-FFF2-40B4-BE49-F238E27FC236}">
                <a16:creationId xmlns:a16="http://schemas.microsoft.com/office/drawing/2014/main" id="{541A0A53-5539-B055-7AB7-DA8B55CC87AF}"/>
              </a:ext>
            </a:extLst>
          </p:cNvPr>
          <p:cNvSpPr txBox="1"/>
          <p:nvPr/>
        </p:nvSpPr>
        <p:spPr>
          <a:xfrm>
            <a:off x="9433933" y="1560017"/>
            <a:ext cx="838160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FFCB8A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04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91;p3">
            <a:extLst>
              <a:ext uri="{FF2B5EF4-FFF2-40B4-BE49-F238E27FC236}">
                <a16:creationId xmlns:a16="http://schemas.microsoft.com/office/drawing/2014/main" id="{C16F0DA6-D9F4-4FD5-A398-95D308B7ABB4}"/>
              </a:ext>
            </a:extLst>
          </p:cNvPr>
          <p:cNvSpPr txBox="1"/>
          <p:nvPr/>
        </p:nvSpPr>
        <p:spPr>
          <a:xfrm>
            <a:off x="3439362" y="3454670"/>
            <a:ext cx="1285723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>
                <a:ln>
                  <a:noFill/>
                </a:ln>
                <a:solidFill>
                  <a:srgbClr val="FF734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06</a:t>
            </a:r>
            <a:endParaRPr kumimoji="0" sz="3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92;p3">
            <a:extLst>
              <a:ext uri="{FF2B5EF4-FFF2-40B4-BE49-F238E27FC236}">
                <a16:creationId xmlns:a16="http://schemas.microsoft.com/office/drawing/2014/main" id="{FA0075BA-A880-E132-EEC0-34AB43606524}"/>
              </a:ext>
            </a:extLst>
          </p:cNvPr>
          <p:cNvSpPr txBox="1"/>
          <p:nvPr/>
        </p:nvSpPr>
        <p:spPr>
          <a:xfrm>
            <a:off x="10158046" y="1593825"/>
            <a:ext cx="1741570" cy="80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Sistema de Informação de Vacinação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193;p3">
            <a:extLst>
              <a:ext uri="{FF2B5EF4-FFF2-40B4-BE49-F238E27FC236}">
                <a16:creationId xmlns:a16="http://schemas.microsoft.com/office/drawing/2014/main" id="{13C97F16-5CBA-76BF-B2DB-DBE4A1FBACA7}"/>
              </a:ext>
            </a:extLst>
          </p:cNvPr>
          <p:cNvSpPr txBox="1"/>
          <p:nvPr/>
        </p:nvSpPr>
        <p:spPr>
          <a:xfrm>
            <a:off x="9826580" y="2320981"/>
            <a:ext cx="232571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Dados sobre as doses de vacina administradas no país 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Google Shape;194;p3">
            <a:extLst>
              <a:ext uri="{FF2B5EF4-FFF2-40B4-BE49-F238E27FC236}">
                <a16:creationId xmlns:a16="http://schemas.microsoft.com/office/drawing/2014/main" id="{2360A990-0A48-30DD-0385-D6B2F35EB442}"/>
              </a:ext>
            </a:extLst>
          </p:cNvPr>
          <p:cNvSpPr txBox="1"/>
          <p:nvPr/>
        </p:nvSpPr>
        <p:spPr>
          <a:xfrm>
            <a:off x="6869364" y="3541563"/>
            <a:ext cx="2362800" cy="56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02941"/>
              </a:lnSpc>
              <a:buSzPts val="1700"/>
            </a:pPr>
            <a:r>
              <a:rPr lang="pt-BR" sz="1500" b="1" dirty="0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Centro de Recursos COVID-19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11134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Google Shape;195;p3">
            <a:extLst>
              <a:ext uri="{FF2B5EF4-FFF2-40B4-BE49-F238E27FC236}">
                <a16:creationId xmlns:a16="http://schemas.microsoft.com/office/drawing/2014/main" id="{643ADF76-49F0-8360-5D73-C46CA99EAA6E}"/>
              </a:ext>
            </a:extLst>
          </p:cNvPr>
          <p:cNvSpPr txBox="1"/>
          <p:nvPr/>
        </p:nvSpPr>
        <p:spPr>
          <a:xfrm>
            <a:off x="6867617" y="4080764"/>
            <a:ext cx="2362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44000"/>
              </a:lnSpc>
              <a:buSzPts val="1250"/>
            </a:pPr>
            <a:r>
              <a:rPr lang="pt-BR" sz="1250" dirty="0">
                <a:solidFill>
                  <a:srgbClr val="747A94"/>
                </a:solidFill>
                <a:latin typeface="Poppins"/>
                <a:ea typeface="Poppins"/>
                <a:cs typeface="Poppins"/>
                <a:sym typeface="Poppins"/>
              </a:rPr>
              <a:t>Fatos sobre COVID-19 e SARI (infecção respiratória aguda grave) no Brasil 
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Google Shape;196;p3">
            <a:extLst>
              <a:ext uri="{FF2B5EF4-FFF2-40B4-BE49-F238E27FC236}">
                <a16:creationId xmlns:a16="http://schemas.microsoft.com/office/drawing/2014/main" id="{132CD350-8FA4-9238-5266-6E6F637446F7}"/>
              </a:ext>
            </a:extLst>
          </p:cNvPr>
          <p:cNvSpPr txBox="1"/>
          <p:nvPr/>
        </p:nvSpPr>
        <p:spPr>
          <a:xfrm>
            <a:off x="6126442" y="3482179"/>
            <a:ext cx="1285723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07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97;p3">
            <a:extLst>
              <a:ext uri="{FF2B5EF4-FFF2-40B4-BE49-F238E27FC236}">
                <a16:creationId xmlns:a16="http://schemas.microsoft.com/office/drawing/2014/main" id="{F693D295-5B9A-9B6B-5BB3-13752FEFD8D5}"/>
              </a:ext>
            </a:extLst>
          </p:cNvPr>
          <p:cNvSpPr txBox="1"/>
          <p:nvPr/>
        </p:nvSpPr>
        <p:spPr>
          <a:xfrm>
            <a:off x="9516318" y="3443407"/>
            <a:ext cx="1285722" cy="59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pt-BR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08...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058C1BF-4D14-29FE-D33F-4E07FC762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31" name="Google Shape;202;p15">
            <a:extLst>
              <a:ext uri="{FF2B5EF4-FFF2-40B4-BE49-F238E27FC236}">
                <a16:creationId xmlns:a16="http://schemas.microsoft.com/office/drawing/2014/main" id="{410FF60D-C901-C69A-40FB-00E03EE8E580}"/>
              </a:ext>
            </a:extLst>
          </p:cNvPr>
          <p:cNvSpPr txBox="1"/>
          <p:nvPr/>
        </p:nvSpPr>
        <p:spPr>
          <a:xfrm>
            <a:off x="659036" y="5264895"/>
            <a:ext cx="5584081" cy="91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89000"/>
              </a:lnSpc>
              <a:buClr>
                <a:srgbClr val="00717D"/>
              </a:buClr>
              <a:buSzPts val="4400"/>
              <a:defRPr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Calibri"/>
              </a:rPr>
              <a:t>Extratos para bancos de dados especializados</a:t>
            </a:r>
            <a:b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Calibri"/>
              </a:rPr>
            </a:b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Calibri"/>
              </a:rPr>
              <a:t>(DATAMARTS)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DEB9E0F-80FD-D64E-04F9-F7D39651D5EA}"/>
              </a:ext>
            </a:extLst>
          </p:cNvPr>
          <p:cNvSpPr txBox="1"/>
          <p:nvPr/>
        </p:nvSpPr>
        <p:spPr>
          <a:xfrm>
            <a:off x="5739644" y="5387764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3333"/>
            </a:pPr>
            <a:r>
              <a:rPr lang="pt-BR" sz="4500" b="1" dirty="0">
                <a:solidFill>
                  <a:srgbClr val="00717D"/>
                </a:solidFill>
                <a:latin typeface="Calibri"/>
                <a:ea typeface="Calibri"/>
                <a:cs typeface="Calibri"/>
                <a:sym typeface="Calibri"/>
              </a:rPr>
              <a:t>+ de 23bi de registros</a:t>
            </a:r>
            <a:r>
              <a:rPr lang="pt-BR" sz="4500" dirty="0">
                <a:solidFill>
                  <a:srgbClr val="00717D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pt-BR" sz="4500" b="0" i="0" u="none" strike="noStrike" kern="0" cap="none" spc="0" normalizeH="0" baseline="0" noProof="0" dirty="0">
              <a:ln>
                <a:noFill/>
              </a:ln>
              <a:solidFill>
                <a:srgbClr val="00717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8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F9B753-3613-859C-26C6-82C0F44C0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166;p12">
            <a:extLst>
              <a:ext uri="{FF2B5EF4-FFF2-40B4-BE49-F238E27FC236}">
                <a16:creationId xmlns:a16="http://schemas.microsoft.com/office/drawing/2014/main" id="{D943977D-9A6F-9CB3-6AEF-55AB5EB2877A}"/>
              </a:ext>
            </a:extLst>
          </p:cNvPr>
          <p:cNvSpPr txBox="1"/>
          <p:nvPr/>
        </p:nvSpPr>
        <p:spPr>
          <a:xfrm>
            <a:off x="239540" y="2562846"/>
            <a:ext cx="11683951" cy="104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 typeface="Arial"/>
              <a:buNone/>
              <a:tabLst/>
              <a:defRPr/>
            </a:pPr>
            <a:r>
              <a:rPr kumimoji="0" lang="pt-BR" sz="2500" b="0" i="0" u="none" strike="noStrike" kern="0" cap="none" spc="0" normalizeH="0" baseline="0" noProof="0" dirty="0">
                <a:ln>
                  <a:noFill/>
                </a:ln>
                <a:solidFill>
                  <a:srgbClr val="0071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Dados p</a:t>
            </a:r>
            <a:r>
              <a:rPr lang="pt-BR" sz="2500" dirty="0" err="1">
                <a:solidFill>
                  <a:srgbClr val="00717D"/>
                </a:solidFill>
              </a:rPr>
              <a:t>roduzidos</a:t>
            </a:r>
            <a:r>
              <a:rPr lang="pt-BR" sz="2500" dirty="0">
                <a:solidFill>
                  <a:srgbClr val="00717D"/>
                </a:solidFill>
              </a:rPr>
              <a:t> para resolver problemas pontuais que podem transformar em problemas nacionais. 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9BFC39-CB86-E059-9E3F-D38698A69835}"/>
              </a:ext>
            </a:extLst>
          </p:cNvPr>
          <p:cNvSpPr txBox="1"/>
          <p:nvPr/>
        </p:nvSpPr>
        <p:spPr>
          <a:xfrm>
            <a:off x="1528024" y="3958731"/>
            <a:ext cx="9091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rgbClr val="00717D"/>
                </a:solidFill>
              </a:rPr>
              <a:t>TECNOLOGIA para Identificação do Problema, Produção, Transmissão, Tratamento, </a:t>
            </a:r>
          </a:p>
          <a:p>
            <a:pPr algn="ctr"/>
            <a:r>
              <a:rPr lang="pt-BR" sz="3000" b="1" dirty="0">
                <a:solidFill>
                  <a:srgbClr val="00717D"/>
                </a:solidFill>
              </a:rPr>
              <a:t>Armazenamento, Análise e Uso dos dados.</a:t>
            </a:r>
            <a:endParaRPr lang="pt-BR" sz="3000" b="1" dirty="0"/>
          </a:p>
        </p:txBody>
      </p:sp>
      <p:pic>
        <p:nvPicPr>
          <p:cNvPr id="9" name="Google Shape;173;p3">
            <a:extLst>
              <a:ext uri="{FF2B5EF4-FFF2-40B4-BE49-F238E27FC236}">
                <a16:creationId xmlns:a16="http://schemas.microsoft.com/office/drawing/2014/main" id="{CF0BB97E-4DBD-ED3A-1CAA-053ECF9F6A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5474" y="58322"/>
            <a:ext cx="2785100" cy="1337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2;p3">
            <a:extLst>
              <a:ext uri="{FF2B5EF4-FFF2-40B4-BE49-F238E27FC236}">
                <a16:creationId xmlns:a16="http://schemas.microsoft.com/office/drawing/2014/main" id="{2B793EFB-5E08-34B0-C3E5-E3A381FFDD12}"/>
              </a:ext>
            </a:extLst>
          </p:cNvPr>
          <p:cNvSpPr txBox="1"/>
          <p:nvPr/>
        </p:nvSpPr>
        <p:spPr>
          <a:xfrm>
            <a:off x="3368607" y="294718"/>
            <a:ext cx="8482338" cy="104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>
              <a:lnSpc>
                <a:spcPct val="89000"/>
              </a:lnSpc>
              <a:buSzPts val="3500"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Repositório de dados Gestão Estratégica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50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4B59332-0029-3C98-2BA7-31A700CBE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4" name="Google Shape;278;g154a46dc718_0_89">
            <a:extLst>
              <a:ext uri="{FF2B5EF4-FFF2-40B4-BE49-F238E27FC236}">
                <a16:creationId xmlns:a16="http://schemas.microsoft.com/office/drawing/2014/main" id="{1AB253BE-B5F1-FDF9-414E-75BF2221FE7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463" y="2047978"/>
            <a:ext cx="4966006" cy="40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1;g154a46dc718_0_100">
            <a:extLst>
              <a:ext uri="{FF2B5EF4-FFF2-40B4-BE49-F238E27FC236}">
                <a16:creationId xmlns:a16="http://schemas.microsoft.com/office/drawing/2014/main" id="{5F81D87D-69BC-4D51-42FD-28D1BC3E448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74194" y="2750075"/>
            <a:ext cx="4792678" cy="34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ta: Curva para Baixo 7">
            <a:extLst>
              <a:ext uri="{FF2B5EF4-FFF2-40B4-BE49-F238E27FC236}">
                <a16:creationId xmlns:a16="http://schemas.microsoft.com/office/drawing/2014/main" id="{058D66C0-A728-4218-A692-5032D5C67DD2}"/>
              </a:ext>
            </a:extLst>
          </p:cNvPr>
          <p:cNvSpPr/>
          <p:nvPr/>
        </p:nvSpPr>
        <p:spPr>
          <a:xfrm rot="1723895">
            <a:off x="6128055" y="1181120"/>
            <a:ext cx="2718598" cy="829651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Google Shape;173;p3">
            <a:extLst>
              <a:ext uri="{FF2B5EF4-FFF2-40B4-BE49-F238E27FC236}">
                <a16:creationId xmlns:a16="http://schemas.microsoft.com/office/drawing/2014/main" id="{AA64D96B-D572-E4C9-F68D-D0323E660A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474" y="58322"/>
            <a:ext cx="2785100" cy="1337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AD6E459-92DA-7B87-7516-E02E6CB45D7B}"/>
              </a:ext>
            </a:extLst>
          </p:cNvPr>
          <p:cNvSpPr txBox="1"/>
          <p:nvPr/>
        </p:nvSpPr>
        <p:spPr>
          <a:xfrm>
            <a:off x="696688" y="1571925"/>
            <a:ext cx="5020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Dados no </a:t>
            </a:r>
            <a:r>
              <a:rPr lang="pt-BR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Brasil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E990F62-BA56-6B74-85EB-652B98C9ACAE}"/>
              </a:ext>
            </a:extLst>
          </p:cNvPr>
          <p:cNvSpPr txBox="1"/>
          <p:nvPr/>
        </p:nvSpPr>
        <p:spPr>
          <a:xfrm>
            <a:off x="8500905" y="2073513"/>
            <a:ext cx="3298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DATALAKE CONASS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6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13E26B-7532-618B-B04F-7131A8121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sp>
        <p:nvSpPr>
          <p:cNvPr id="4" name="Google Shape;166;p12">
            <a:extLst>
              <a:ext uri="{FF2B5EF4-FFF2-40B4-BE49-F238E27FC236}">
                <a16:creationId xmlns:a16="http://schemas.microsoft.com/office/drawing/2014/main" id="{E691CCFE-234C-8351-1975-DECF43878773}"/>
              </a:ext>
            </a:extLst>
          </p:cNvPr>
          <p:cNvSpPr txBox="1"/>
          <p:nvPr/>
        </p:nvSpPr>
        <p:spPr>
          <a:xfrm>
            <a:off x="3107447" y="402173"/>
            <a:ext cx="8518134" cy="62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 typeface="Arial"/>
              <a:buNone/>
              <a:tabLst/>
              <a:defRPr/>
            </a:pP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  <a:sym typeface="Arial"/>
              </a:rPr>
              <a:t>Estruturando </a:t>
            </a: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os </a:t>
            </a: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  <a:sym typeface="Arial"/>
              </a:rPr>
              <a:t>dados para </a:t>
            </a:r>
            <a:r>
              <a:rPr lang="pt-BR" sz="3500" b="1" kern="0" dirty="0">
                <a:solidFill>
                  <a:srgbClr val="00A785"/>
                </a:solidFill>
                <a:latin typeface="Arial"/>
                <a:ea typeface="+mj-ea"/>
                <a:cs typeface="Arial"/>
              </a:rPr>
              <a:t>análises do trabalhador do SUS</a:t>
            </a:r>
            <a:endParaRPr sz="3500" b="1" kern="0" dirty="0">
              <a:solidFill>
                <a:srgbClr val="00A785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7D4A348-3AD0-7DB7-4D6E-ED15C2A7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99" y="2142634"/>
            <a:ext cx="11247282" cy="3121658"/>
          </a:xfrm>
          <a:prstGeom prst="rect">
            <a:avLst/>
          </a:prstGeom>
        </p:spPr>
      </p:pic>
      <p:sp>
        <p:nvSpPr>
          <p:cNvPr id="9" name="Google Shape;284;g154a46dc718_0_56">
            <a:extLst>
              <a:ext uri="{FF2B5EF4-FFF2-40B4-BE49-F238E27FC236}">
                <a16:creationId xmlns:a16="http://schemas.microsoft.com/office/drawing/2014/main" id="{8694CB93-66A7-1868-A3CC-F89F5FDED796}"/>
              </a:ext>
            </a:extLst>
          </p:cNvPr>
          <p:cNvSpPr txBox="1"/>
          <p:nvPr/>
        </p:nvSpPr>
        <p:spPr>
          <a:xfrm>
            <a:off x="896174" y="1488493"/>
            <a:ext cx="20244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/>
              <a:t>Situação</a:t>
            </a:r>
            <a:r>
              <a:rPr lang="en-US" sz="2500" b="1" dirty="0"/>
              <a:t> </a:t>
            </a:r>
            <a:r>
              <a:rPr lang="en-US" sz="2500" b="1" dirty="0" err="1"/>
              <a:t>Atual</a:t>
            </a:r>
            <a:endParaRPr sz="2500" b="1" dirty="0"/>
          </a:p>
        </p:txBody>
      </p:sp>
      <p:sp>
        <p:nvSpPr>
          <p:cNvPr id="10" name="Google Shape;285;g154a46dc718_0_56">
            <a:extLst>
              <a:ext uri="{FF2B5EF4-FFF2-40B4-BE49-F238E27FC236}">
                <a16:creationId xmlns:a16="http://schemas.microsoft.com/office/drawing/2014/main" id="{F802E2C4-8C83-B9A9-B6AD-61987FDC3755}"/>
              </a:ext>
            </a:extLst>
          </p:cNvPr>
          <p:cNvSpPr txBox="1"/>
          <p:nvPr/>
        </p:nvSpPr>
        <p:spPr>
          <a:xfrm>
            <a:off x="4487666" y="1490617"/>
            <a:ext cx="30447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/>
              <a:t>Repositório</a:t>
            </a:r>
            <a:r>
              <a:rPr lang="en-US" sz="2500" b="1" dirty="0"/>
              <a:t> de dados do </a:t>
            </a:r>
            <a:r>
              <a:rPr lang="en-US" sz="2500" b="1" dirty="0" err="1"/>
              <a:t>Conass</a:t>
            </a:r>
            <a:endParaRPr sz="2500" b="1" dirty="0"/>
          </a:p>
        </p:txBody>
      </p:sp>
      <p:sp>
        <p:nvSpPr>
          <p:cNvPr id="11" name="Google Shape;286;g154a46dc718_0_56">
            <a:extLst>
              <a:ext uri="{FF2B5EF4-FFF2-40B4-BE49-F238E27FC236}">
                <a16:creationId xmlns:a16="http://schemas.microsoft.com/office/drawing/2014/main" id="{A7D139C9-F84C-1DC5-402B-A470D98F22C6}"/>
              </a:ext>
            </a:extLst>
          </p:cNvPr>
          <p:cNvSpPr txBox="1"/>
          <p:nvPr/>
        </p:nvSpPr>
        <p:spPr>
          <a:xfrm>
            <a:off x="8549201" y="1457518"/>
            <a:ext cx="34941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 err="1"/>
              <a:t>Análise</a:t>
            </a:r>
            <a:r>
              <a:rPr lang="en-US" sz="2500" b="1" dirty="0"/>
              <a:t> de dados e </a:t>
            </a:r>
            <a:r>
              <a:rPr lang="en-US" sz="2500" b="1" dirty="0" err="1"/>
              <a:t>tomada</a:t>
            </a:r>
            <a:r>
              <a:rPr lang="en-US" sz="2500" b="1" dirty="0"/>
              <a:t> de </a:t>
            </a:r>
            <a:r>
              <a:rPr lang="en-US" sz="2500" b="1" dirty="0" err="1"/>
              <a:t>decisão</a:t>
            </a:r>
            <a:endParaRPr sz="2500" b="1" dirty="0"/>
          </a:p>
        </p:txBody>
      </p:sp>
      <p:pic>
        <p:nvPicPr>
          <p:cNvPr id="13" name="Google Shape;173;p3">
            <a:extLst>
              <a:ext uri="{FF2B5EF4-FFF2-40B4-BE49-F238E27FC236}">
                <a16:creationId xmlns:a16="http://schemas.microsoft.com/office/drawing/2014/main" id="{52D3DD85-DB88-C39C-267B-2CA1603601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474" y="58322"/>
            <a:ext cx="2785100" cy="1337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591402-C798-1CC5-FA4A-7A43DDD12F6B}"/>
              </a:ext>
            </a:extLst>
          </p:cNvPr>
          <p:cNvSpPr txBox="1"/>
          <p:nvPr/>
        </p:nvSpPr>
        <p:spPr>
          <a:xfrm>
            <a:off x="148699" y="5234954"/>
            <a:ext cx="12139790" cy="1324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tabLst/>
              <a:defRPr/>
            </a:pPr>
            <a:r>
              <a:rPr lang="pt-BR" sz="3000" b="1" dirty="0">
                <a:solidFill>
                  <a:srgbClr val="00717D"/>
                </a:solidFill>
              </a:rPr>
              <a:t>DESAFIO: Transição de geração dos trabalhadores do SUS. </a:t>
            </a:r>
          </a:p>
          <a:p>
            <a:pPr lvl="0" algn="ctr">
              <a:lnSpc>
                <a:spcPct val="89000"/>
              </a:lnSpc>
              <a:buClr>
                <a:srgbClr val="00717D"/>
              </a:buClr>
              <a:buSzPts val="4400"/>
              <a:defRPr/>
            </a:pPr>
            <a:r>
              <a:rPr lang="pt-BR" sz="3000" b="1" dirty="0">
                <a:solidFill>
                  <a:srgbClr val="00717D"/>
                </a:solidFill>
              </a:rPr>
              <a:t>Dificuldade da adesão ao trabalho de análises e do uso de ferramentas lógicas e tecnológicas. </a:t>
            </a:r>
          </a:p>
        </p:txBody>
      </p:sp>
    </p:spTree>
    <p:extLst>
      <p:ext uri="{BB962C8B-B14F-4D97-AF65-F5344CB8AC3E}">
        <p14:creationId xmlns:p14="http://schemas.microsoft.com/office/powerpoint/2010/main" val="34158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5662" y="-232992"/>
            <a:ext cx="682425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BC5AED-EEDB-D1BF-E9F3-C814EC49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47" y="6233325"/>
            <a:ext cx="1089754" cy="487722"/>
          </a:xfrm>
          <a:prstGeom prst="rect">
            <a:avLst/>
          </a:prstGeom>
        </p:spPr>
      </p:pic>
      <p:pic>
        <p:nvPicPr>
          <p:cNvPr id="4" name="Google Shape;217;p18">
            <a:extLst>
              <a:ext uri="{FF2B5EF4-FFF2-40B4-BE49-F238E27FC236}">
                <a16:creationId xmlns:a16="http://schemas.microsoft.com/office/drawing/2014/main" id="{EF9EAA8D-8C78-EF64-B943-A9A17B572A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0244" y="0"/>
            <a:ext cx="5183317" cy="7959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6;p12">
            <a:extLst>
              <a:ext uri="{FF2B5EF4-FFF2-40B4-BE49-F238E27FC236}">
                <a16:creationId xmlns:a16="http://schemas.microsoft.com/office/drawing/2014/main" id="{2506CEC0-6331-8298-D860-41DFCC44E3F4}"/>
              </a:ext>
            </a:extLst>
          </p:cNvPr>
          <p:cNvSpPr txBox="1"/>
          <p:nvPr/>
        </p:nvSpPr>
        <p:spPr>
          <a:xfrm>
            <a:off x="58992" y="1171798"/>
            <a:ext cx="7152969" cy="173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pt-BR" sz="2500" kern="0" dirty="0" err="1">
                <a:solidFill>
                  <a:srgbClr val="00717D"/>
                </a:solidFill>
                <a:latin typeface="Arial"/>
                <a:cs typeface="Arial"/>
                <a:sym typeface="Arial"/>
              </a:rPr>
              <a:t>Georeferenciamento</a:t>
            </a: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  <a:sym typeface="Arial"/>
              </a:rPr>
              <a:t> das análises desenvolvidas para acesso fácil aos gestores e tomadores de decisão.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endParaRPr lang="pt-BR" sz="2500" kern="0" dirty="0">
              <a:solidFill>
                <a:srgbClr val="00717D"/>
              </a:solidFill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 typeface="Arial" panose="020B0604020202020204" pitchFamily="34" charset="0"/>
              <a:buChar char="•"/>
              <a:tabLst/>
              <a:defRPr/>
            </a:pPr>
            <a:r>
              <a:rPr lang="pt-BR" sz="2500" kern="0" dirty="0">
                <a:solidFill>
                  <a:srgbClr val="00717D"/>
                </a:solidFill>
                <a:latin typeface="Arial"/>
                <a:cs typeface="Arial"/>
              </a:rPr>
              <a:t>Facilita o olhar e o foco no problema identificado. </a:t>
            </a:r>
          </a:p>
          <a:p>
            <a:pPr marL="457200" marR="0" lvl="0" indent="-457200" algn="l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ts val="4400"/>
              <a:buFontTx/>
              <a:buChar char="-"/>
              <a:tabLst/>
              <a:defRPr/>
            </a:pPr>
            <a:endParaRPr kumimoji="0" lang="pt-BR" sz="3500" b="0" i="0" u="none" strike="noStrike" kern="0" cap="none" spc="0" normalizeH="0" baseline="0" noProof="0" dirty="0">
              <a:ln>
                <a:noFill/>
              </a:ln>
              <a:solidFill>
                <a:srgbClr val="00717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224;p19">
            <a:extLst>
              <a:ext uri="{FF2B5EF4-FFF2-40B4-BE49-F238E27FC236}">
                <a16:creationId xmlns:a16="http://schemas.microsoft.com/office/drawing/2014/main" id="{93A9BA08-BC6C-8E13-2DBC-5BE08215FB7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1961" y="705817"/>
            <a:ext cx="4980039" cy="256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4;p18">
            <a:extLst>
              <a:ext uri="{FF2B5EF4-FFF2-40B4-BE49-F238E27FC236}">
                <a16:creationId xmlns:a16="http://schemas.microsoft.com/office/drawing/2014/main" id="{DD8307F7-22B5-BA70-5627-7D24AA27A4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3834"/>
          <a:stretch/>
        </p:blipFill>
        <p:spPr>
          <a:xfrm>
            <a:off x="6470844" y="3339815"/>
            <a:ext cx="5662165" cy="27159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6;p18">
            <a:extLst>
              <a:ext uri="{FF2B5EF4-FFF2-40B4-BE49-F238E27FC236}">
                <a16:creationId xmlns:a16="http://schemas.microsoft.com/office/drawing/2014/main" id="{07D31ED3-71F6-AE34-7810-500380CD8143}"/>
              </a:ext>
            </a:extLst>
          </p:cNvPr>
          <p:cNvSpPr txBox="1"/>
          <p:nvPr/>
        </p:nvSpPr>
        <p:spPr>
          <a:xfrm>
            <a:off x="3041337" y="7344849"/>
            <a:ext cx="5696703" cy="33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Fortaleza/CE – Abril de 2020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18;p18">
            <a:extLst>
              <a:ext uri="{FF2B5EF4-FFF2-40B4-BE49-F238E27FC236}">
                <a16:creationId xmlns:a16="http://schemas.microsoft.com/office/drawing/2014/main" id="{57506CC7-A17F-DD72-1404-66BD53FFAB48}"/>
              </a:ext>
            </a:extLst>
          </p:cNvPr>
          <p:cNvSpPr/>
          <p:nvPr/>
        </p:nvSpPr>
        <p:spPr>
          <a:xfrm>
            <a:off x="6470844" y="6094516"/>
            <a:ext cx="46665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pt-BR" sz="1800" dirty="0">
                <a:latin typeface="Libre Franklin"/>
                <a:ea typeface="Libre Franklin"/>
                <a:cs typeface="Libre Franklin"/>
                <a:sym typeface="Libre Franklin"/>
              </a:rPr>
              <a:t>Mapa de calor das mortes por COVID-19, pontos vermelhos são serviços de saúde.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5;p18">
            <a:extLst>
              <a:ext uri="{FF2B5EF4-FFF2-40B4-BE49-F238E27FC236}">
                <a16:creationId xmlns:a16="http://schemas.microsoft.com/office/drawing/2014/main" id="{55BD5B61-C6D0-C8BD-D15B-AF34CC46FD4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4436"/>
          <a:stretch/>
        </p:blipFill>
        <p:spPr>
          <a:xfrm>
            <a:off x="406997" y="3394936"/>
            <a:ext cx="5167873" cy="27159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9;p18">
            <a:extLst>
              <a:ext uri="{FF2B5EF4-FFF2-40B4-BE49-F238E27FC236}">
                <a16:creationId xmlns:a16="http://schemas.microsoft.com/office/drawing/2014/main" id="{6060050D-2C95-CCF2-1BB7-6DAD0E153D44}"/>
              </a:ext>
            </a:extLst>
          </p:cNvPr>
          <p:cNvSpPr/>
          <p:nvPr/>
        </p:nvSpPr>
        <p:spPr>
          <a:xfrm>
            <a:off x="391653" y="6146694"/>
            <a:ext cx="54980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pt-BR" sz="1800" dirty="0">
                <a:latin typeface="Libre Franklin"/>
                <a:ea typeface="Libre Franklin"/>
                <a:cs typeface="Libre Franklin"/>
                <a:sym typeface="Libre Franklin"/>
              </a:rPr>
              <a:t>Taxas de COVID-19 em setores censitários fora do padrão, em determinado período.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4885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1731</Words>
  <Application>Microsoft Office PowerPoint</Application>
  <PresentationFormat>Widescreen</PresentationFormat>
  <Paragraphs>216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8" baseType="lpstr">
      <vt:lpstr>Brother 1816</vt:lpstr>
      <vt:lpstr>Gilda Display</vt:lpstr>
      <vt:lpstr>Arial</vt:lpstr>
      <vt:lpstr>Arial</vt:lpstr>
      <vt:lpstr>Bookman Old Style</vt:lpstr>
      <vt:lpstr>Calibri</vt:lpstr>
      <vt:lpstr>Calibri Light</vt:lpstr>
      <vt:lpstr>Libre Franklin</vt:lpstr>
      <vt:lpstr>Poppins</vt:lpstr>
      <vt:lpstr>Roboto</vt:lpstr>
      <vt:lpstr>Roboto Black</vt:lpstr>
      <vt:lpstr>Roboto Light</vt:lpstr>
      <vt:lpstr>Tema do Office</vt:lpstr>
      <vt:lpstr>Brasília-DF, 05 de dezembro/22</vt:lpstr>
      <vt:lpstr>Apresentação do PowerPoint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 do PowerPoint</vt:lpstr>
      <vt:lpstr>Apresentação</vt:lpstr>
      <vt:lpstr>Apresentação do PowerPoint</vt:lpstr>
      <vt:lpstr>Apresentação</vt:lpstr>
      <vt:lpstr>Apresentação</vt:lpstr>
      <vt:lpstr>Apresentação do PowerPoint</vt:lpstr>
      <vt:lpstr>Apresentação</vt:lpstr>
      <vt:lpstr>Apresentação</vt:lpstr>
      <vt:lpstr>Apresentação</vt:lpstr>
      <vt:lpstr>Apresentação do PowerPoint</vt:lpstr>
      <vt:lpstr>Apresentação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 de caracterização clínica e manejo de pacientes hospitalizados com Covid-19: contribuindo com o SUS e a Plataforma Clínica Global da OMS</dc:title>
  <dc:creator>Tati Hellmann</dc:creator>
  <cp:lastModifiedBy>Sandro Terabe</cp:lastModifiedBy>
  <cp:revision>7</cp:revision>
  <cp:lastPrinted>2022-12-04T19:47:57Z</cp:lastPrinted>
  <dcterms:created xsi:type="dcterms:W3CDTF">2022-11-29T12:41:48Z</dcterms:created>
  <dcterms:modified xsi:type="dcterms:W3CDTF">2022-12-05T11:48:33Z</dcterms:modified>
</cp:coreProperties>
</file>