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2" r:id="rId3"/>
    <p:sldId id="263" r:id="rId4"/>
    <p:sldId id="260" r:id="rId5"/>
    <p:sldId id="264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57" r:id="rId15"/>
    <p:sldId id="275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C0F4"/>
    <a:srgbClr val="3C30E7"/>
    <a:srgbClr val="F2DFF5"/>
    <a:srgbClr val="CF8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46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2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328C08-64DD-40C8-9D6C-47FB7C5AD7CE}" type="doc">
      <dgm:prSet loTypeId="urn:microsoft.com/office/officeart/2005/8/layout/matrix1" loCatId="matrix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F549A47E-13D5-4297-9937-8F8C0CA8C9AD}">
      <dgm:prSet phldrT="[Texto]"/>
      <dgm:spPr/>
      <dgm:t>
        <a:bodyPr/>
        <a:lstStyle/>
        <a:p>
          <a:r>
            <a:rPr lang="pt-BR" dirty="0"/>
            <a:t>COVID- 19</a:t>
          </a:r>
        </a:p>
      </dgm:t>
    </dgm:pt>
    <dgm:pt modelId="{0A1CDA18-B9ED-473D-BB4B-EA7169B8AFB8}" type="parTrans" cxnId="{E8ADA558-2B7D-497D-9E5D-07D88CEC2CD8}">
      <dgm:prSet/>
      <dgm:spPr/>
      <dgm:t>
        <a:bodyPr/>
        <a:lstStyle/>
        <a:p>
          <a:endParaRPr lang="pt-BR"/>
        </a:p>
      </dgm:t>
    </dgm:pt>
    <dgm:pt modelId="{3C6AFFF2-FF02-45ED-AE4F-DF2F439F0FD0}" type="sibTrans" cxnId="{E8ADA558-2B7D-497D-9E5D-07D88CEC2CD8}">
      <dgm:prSet/>
      <dgm:spPr/>
      <dgm:t>
        <a:bodyPr/>
        <a:lstStyle/>
        <a:p>
          <a:endParaRPr lang="pt-BR"/>
        </a:p>
      </dgm:t>
    </dgm:pt>
    <dgm:pt modelId="{CE484770-76BC-439C-8EFC-50AC53EF988A}">
      <dgm:prSet phldrT="[Texto]"/>
      <dgm:spPr/>
      <dgm:t>
        <a:bodyPr/>
        <a:lstStyle/>
        <a:p>
          <a:r>
            <a:rPr lang="pt-BR" dirty="0"/>
            <a:t>Média e alta complexidade</a:t>
          </a:r>
        </a:p>
      </dgm:t>
    </dgm:pt>
    <dgm:pt modelId="{B73E1F8D-5021-45F6-B37E-FE6137988B6B}" type="parTrans" cxnId="{7DB369A0-13F2-41A6-A210-A95E313D9C62}">
      <dgm:prSet/>
      <dgm:spPr/>
      <dgm:t>
        <a:bodyPr/>
        <a:lstStyle/>
        <a:p>
          <a:endParaRPr lang="pt-BR"/>
        </a:p>
      </dgm:t>
    </dgm:pt>
    <dgm:pt modelId="{C63E8C94-390C-4952-A6DA-1500E0A925AA}" type="sibTrans" cxnId="{7DB369A0-13F2-41A6-A210-A95E313D9C62}">
      <dgm:prSet/>
      <dgm:spPr/>
      <dgm:t>
        <a:bodyPr/>
        <a:lstStyle/>
        <a:p>
          <a:endParaRPr lang="pt-BR"/>
        </a:p>
      </dgm:t>
    </dgm:pt>
    <dgm:pt modelId="{AEEAE7B4-75F8-4A5F-9720-71994ADA13AF}">
      <dgm:prSet phldrT="[Texto]"/>
      <dgm:spPr/>
      <dgm:t>
        <a:bodyPr/>
        <a:lstStyle/>
        <a:p>
          <a:r>
            <a:rPr lang="pt-BR" dirty="0"/>
            <a:t>Ensino, pesquisa e extensão</a:t>
          </a:r>
        </a:p>
      </dgm:t>
    </dgm:pt>
    <dgm:pt modelId="{60CF0CEE-91A5-4723-8938-BAA86772AB25}" type="parTrans" cxnId="{38C34433-92F1-4164-BC61-DB8D673DDCAD}">
      <dgm:prSet/>
      <dgm:spPr/>
      <dgm:t>
        <a:bodyPr/>
        <a:lstStyle/>
        <a:p>
          <a:endParaRPr lang="pt-BR"/>
        </a:p>
      </dgm:t>
    </dgm:pt>
    <dgm:pt modelId="{1D22066F-750E-4978-8C0B-540F8EFB3ED8}" type="sibTrans" cxnId="{38C34433-92F1-4164-BC61-DB8D673DDCAD}">
      <dgm:prSet/>
      <dgm:spPr/>
      <dgm:t>
        <a:bodyPr/>
        <a:lstStyle/>
        <a:p>
          <a:endParaRPr lang="pt-BR"/>
        </a:p>
      </dgm:t>
    </dgm:pt>
    <dgm:pt modelId="{BA0EDA0E-05DE-4A74-870F-7F6F088E46A7}">
      <dgm:prSet phldrT="[Texto]"/>
      <dgm:spPr/>
      <dgm:t>
        <a:bodyPr/>
        <a:lstStyle/>
        <a:p>
          <a:r>
            <a:rPr lang="pt-BR" dirty="0"/>
            <a:t>369 leitos</a:t>
          </a:r>
        </a:p>
        <a:p>
          <a:r>
            <a:rPr lang="pt-BR" dirty="0"/>
            <a:t>2020- 40 UTI</a:t>
          </a:r>
        </a:p>
        <a:p>
          <a:r>
            <a:rPr lang="pt-BR" dirty="0"/>
            <a:t>2021- 70 UTI</a:t>
          </a:r>
        </a:p>
      </dgm:t>
    </dgm:pt>
    <dgm:pt modelId="{BF0F7C53-EF48-40DC-A18F-128EBAA34588}" type="parTrans" cxnId="{B40A42E1-D886-4C83-9344-B8721740B9EA}">
      <dgm:prSet/>
      <dgm:spPr/>
      <dgm:t>
        <a:bodyPr/>
        <a:lstStyle/>
        <a:p>
          <a:endParaRPr lang="pt-BR"/>
        </a:p>
      </dgm:t>
    </dgm:pt>
    <dgm:pt modelId="{403BF1BC-52F5-4736-9D0A-47BED974CB6D}" type="sibTrans" cxnId="{B40A42E1-D886-4C83-9344-B8721740B9EA}">
      <dgm:prSet/>
      <dgm:spPr/>
      <dgm:t>
        <a:bodyPr/>
        <a:lstStyle/>
        <a:p>
          <a:endParaRPr lang="pt-BR"/>
        </a:p>
      </dgm:t>
    </dgm:pt>
    <dgm:pt modelId="{A81274C5-7CEB-4427-B9B3-4FBA329AF337}">
      <dgm:prSet phldrT="[Texto]"/>
      <dgm:spPr/>
      <dgm:t>
        <a:bodyPr/>
        <a:lstStyle/>
        <a:p>
          <a:r>
            <a:rPr lang="pt-BR" dirty="0"/>
            <a:t>Pacientes Intensivos</a:t>
          </a:r>
        </a:p>
      </dgm:t>
    </dgm:pt>
    <dgm:pt modelId="{4CFD0794-6621-422A-B44B-A4866C1160EA}" type="parTrans" cxnId="{6725E787-C1F8-4DF9-A5B2-F877B927DF64}">
      <dgm:prSet/>
      <dgm:spPr/>
      <dgm:t>
        <a:bodyPr/>
        <a:lstStyle/>
        <a:p>
          <a:endParaRPr lang="pt-BR"/>
        </a:p>
      </dgm:t>
    </dgm:pt>
    <dgm:pt modelId="{DA87DE4D-62A2-4A32-BB3C-A53AE6244CBE}" type="sibTrans" cxnId="{6725E787-C1F8-4DF9-A5B2-F877B927DF64}">
      <dgm:prSet/>
      <dgm:spPr/>
      <dgm:t>
        <a:bodyPr/>
        <a:lstStyle/>
        <a:p>
          <a:endParaRPr lang="pt-BR"/>
        </a:p>
      </dgm:t>
    </dgm:pt>
    <dgm:pt modelId="{9E84FBD4-74A7-49DC-9D5F-E3270F945D67}" type="pres">
      <dgm:prSet presAssocID="{20328C08-64DD-40C8-9D6C-47FB7C5AD7CE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B92800C-ED0A-483E-8735-57EA7082B4F1}" type="pres">
      <dgm:prSet presAssocID="{20328C08-64DD-40C8-9D6C-47FB7C5AD7CE}" presName="matrix" presStyleCnt="0"/>
      <dgm:spPr/>
    </dgm:pt>
    <dgm:pt modelId="{4B44A141-E6AD-4E80-B07F-8D0BAC231763}" type="pres">
      <dgm:prSet presAssocID="{20328C08-64DD-40C8-9D6C-47FB7C5AD7CE}" presName="tile1" presStyleLbl="node1" presStyleIdx="0" presStyleCnt="4" custLinFactNeighborX="0" custLinFactNeighborY="790"/>
      <dgm:spPr/>
    </dgm:pt>
    <dgm:pt modelId="{650A4D51-8EE2-42B7-B4F9-0B64187688E6}" type="pres">
      <dgm:prSet presAssocID="{20328C08-64DD-40C8-9D6C-47FB7C5AD7C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34E42D3-F48A-4170-BEF8-D18B4EEAC7A8}" type="pres">
      <dgm:prSet presAssocID="{20328C08-64DD-40C8-9D6C-47FB7C5AD7CE}" presName="tile2" presStyleLbl="node1" presStyleIdx="1" presStyleCnt="4"/>
      <dgm:spPr/>
    </dgm:pt>
    <dgm:pt modelId="{668722D0-124C-4EDE-98C4-1A472C51DDEE}" type="pres">
      <dgm:prSet presAssocID="{20328C08-64DD-40C8-9D6C-47FB7C5AD7C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1277466-A9F3-497E-BCEF-49FA53D322FF}" type="pres">
      <dgm:prSet presAssocID="{20328C08-64DD-40C8-9D6C-47FB7C5AD7CE}" presName="tile3" presStyleLbl="node1" presStyleIdx="2" presStyleCnt="4" custLinFactNeighborY="1271"/>
      <dgm:spPr/>
    </dgm:pt>
    <dgm:pt modelId="{EB95F342-8F7C-497C-AE15-6169EE2E2DEC}" type="pres">
      <dgm:prSet presAssocID="{20328C08-64DD-40C8-9D6C-47FB7C5AD7C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109CDCF-487E-4482-B2AB-895B15A85E9D}" type="pres">
      <dgm:prSet presAssocID="{20328C08-64DD-40C8-9D6C-47FB7C5AD7CE}" presName="tile4" presStyleLbl="node1" presStyleIdx="3" presStyleCnt="4"/>
      <dgm:spPr/>
    </dgm:pt>
    <dgm:pt modelId="{98BF7C68-8BAE-4B3D-A316-9ED2888C4DEA}" type="pres">
      <dgm:prSet presAssocID="{20328C08-64DD-40C8-9D6C-47FB7C5AD7C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67BB1B09-D4B6-4CD8-9B59-65F88DEC0B80}" type="pres">
      <dgm:prSet presAssocID="{20328C08-64DD-40C8-9D6C-47FB7C5AD7CE}" presName="centerTile" presStyleLbl="fgShp" presStyleIdx="0" presStyleCnt="1" custScaleX="124524">
        <dgm:presLayoutVars>
          <dgm:chMax val="0"/>
          <dgm:chPref val="0"/>
        </dgm:presLayoutVars>
      </dgm:prSet>
      <dgm:spPr/>
    </dgm:pt>
  </dgm:ptLst>
  <dgm:cxnLst>
    <dgm:cxn modelId="{3228DF0A-C22C-48D6-BEA6-9413A06F56C5}" type="presOf" srcId="{BA0EDA0E-05DE-4A74-870F-7F6F088E46A7}" destId="{EB95F342-8F7C-497C-AE15-6169EE2E2DEC}" srcOrd="1" destOrd="0" presId="urn:microsoft.com/office/officeart/2005/8/layout/matrix1"/>
    <dgm:cxn modelId="{B512EB1D-F865-4177-9363-C0E726039CCD}" type="presOf" srcId="{A81274C5-7CEB-4427-B9B3-4FBA329AF337}" destId="{98BF7C68-8BAE-4B3D-A316-9ED2888C4DEA}" srcOrd="1" destOrd="0" presId="urn:microsoft.com/office/officeart/2005/8/layout/matrix1"/>
    <dgm:cxn modelId="{38C34433-92F1-4164-BC61-DB8D673DDCAD}" srcId="{F549A47E-13D5-4297-9937-8F8C0CA8C9AD}" destId="{AEEAE7B4-75F8-4A5F-9720-71994ADA13AF}" srcOrd="1" destOrd="0" parTransId="{60CF0CEE-91A5-4723-8938-BAA86772AB25}" sibTransId="{1D22066F-750E-4978-8C0B-540F8EFB3ED8}"/>
    <dgm:cxn modelId="{C88D2569-F925-441D-9B6B-45546BA307FD}" type="presOf" srcId="{BA0EDA0E-05DE-4A74-870F-7F6F088E46A7}" destId="{41277466-A9F3-497E-BCEF-49FA53D322FF}" srcOrd="0" destOrd="0" presId="urn:microsoft.com/office/officeart/2005/8/layout/matrix1"/>
    <dgm:cxn modelId="{FD355B4E-279A-41F6-B0D8-234905E7B962}" type="presOf" srcId="{CE484770-76BC-439C-8EFC-50AC53EF988A}" destId="{650A4D51-8EE2-42B7-B4F9-0B64187688E6}" srcOrd="1" destOrd="0" presId="urn:microsoft.com/office/officeart/2005/8/layout/matrix1"/>
    <dgm:cxn modelId="{E8ADA558-2B7D-497D-9E5D-07D88CEC2CD8}" srcId="{20328C08-64DD-40C8-9D6C-47FB7C5AD7CE}" destId="{F549A47E-13D5-4297-9937-8F8C0CA8C9AD}" srcOrd="0" destOrd="0" parTransId="{0A1CDA18-B9ED-473D-BB4B-EA7169B8AFB8}" sibTransId="{3C6AFFF2-FF02-45ED-AE4F-DF2F439F0FD0}"/>
    <dgm:cxn modelId="{A6802B84-55FE-44FE-B0D9-FF841EDAB5C3}" type="presOf" srcId="{AEEAE7B4-75F8-4A5F-9720-71994ADA13AF}" destId="{634E42D3-F48A-4170-BEF8-D18B4EEAC7A8}" srcOrd="0" destOrd="0" presId="urn:microsoft.com/office/officeart/2005/8/layout/matrix1"/>
    <dgm:cxn modelId="{6725E787-C1F8-4DF9-A5B2-F877B927DF64}" srcId="{F549A47E-13D5-4297-9937-8F8C0CA8C9AD}" destId="{A81274C5-7CEB-4427-B9B3-4FBA329AF337}" srcOrd="3" destOrd="0" parTransId="{4CFD0794-6621-422A-B44B-A4866C1160EA}" sibTransId="{DA87DE4D-62A2-4A32-BB3C-A53AE6244CBE}"/>
    <dgm:cxn modelId="{7DB369A0-13F2-41A6-A210-A95E313D9C62}" srcId="{F549A47E-13D5-4297-9937-8F8C0CA8C9AD}" destId="{CE484770-76BC-439C-8EFC-50AC53EF988A}" srcOrd="0" destOrd="0" parTransId="{B73E1F8D-5021-45F6-B37E-FE6137988B6B}" sibTransId="{C63E8C94-390C-4952-A6DA-1500E0A925AA}"/>
    <dgm:cxn modelId="{6B5CE1B8-7EC4-426B-A408-69184C38BC58}" type="presOf" srcId="{F549A47E-13D5-4297-9937-8F8C0CA8C9AD}" destId="{67BB1B09-D4B6-4CD8-9B59-65F88DEC0B80}" srcOrd="0" destOrd="0" presId="urn:microsoft.com/office/officeart/2005/8/layout/matrix1"/>
    <dgm:cxn modelId="{A0A8A7DA-29FD-4AC5-88D8-309DB1984CD5}" type="presOf" srcId="{A81274C5-7CEB-4427-B9B3-4FBA329AF337}" destId="{D109CDCF-487E-4482-B2AB-895B15A85E9D}" srcOrd="0" destOrd="0" presId="urn:microsoft.com/office/officeart/2005/8/layout/matrix1"/>
    <dgm:cxn modelId="{4DB50CE0-30D0-4B4E-866F-1D2A1DBD30E7}" type="presOf" srcId="{AEEAE7B4-75F8-4A5F-9720-71994ADA13AF}" destId="{668722D0-124C-4EDE-98C4-1A472C51DDEE}" srcOrd="1" destOrd="0" presId="urn:microsoft.com/office/officeart/2005/8/layout/matrix1"/>
    <dgm:cxn modelId="{B40A42E1-D886-4C83-9344-B8721740B9EA}" srcId="{F549A47E-13D5-4297-9937-8F8C0CA8C9AD}" destId="{BA0EDA0E-05DE-4A74-870F-7F6F088E46A7}" srcOrd="2" destOrd="0" parTransId="{BF0F7C53-EF48-40DC-A18F-128EBAA34588}" sibTransId="{403BF1BC-52F5-4736-9D0A-47BED974CB6D}"/>
    <dgm:cxn modelId="{BB7CCBF0-4E74-41E8-A09C-864C0F339933}" type="presOf" srcId="{20328C08-64DD-40C8-9D6C-47FB7C5AD7CE}" destId="{9E84FBD4-74A7-49DC-9D5F-E3270F945D67}" srcOrd="0" destOrd="0" presId="urn:microsoft.com/office/officeart/2005/8/layout/matrix1"/>
    <dgm:cxn modelId="{A6B865F6-F9E6-46C9-9836-E04ADD6A124B}" type="presOf" srcId="{CE484770-76BC-439C-8EFC-50AC53EF988A}" destId="{4B44A141-E6AD-4E80-B07F-8D0BAC231763}" srcOrd="0" destOrd="0" presId="urn:microsoft.com/office/officeart/2005/8/layout/matrix1"/>
    <dgm:cxn modelId="{72D0E575-1E8C-4444-8921-AB47BC2B4ECF}" type="presParOf" srcId="{9E84FBD4-74A7-49DC-9D5F-E3270F945D67}" destId="{6B92800C-ED0A-483E-8735-57EA7082B4F1}" srcOrd="0" destOrd="0" presId="urn:microsoft.com/office/officeart/2005/8/layout/matrix1"/>
    <dgm:cxn modelId="{82C6B679-CA97-4C03-B6E2-AC3193E34342}" type="presParOf" srcId="{6B92800C-ED0A-483E-8735-57EA7082B4F1}" destId="{4B44A141-E6AD-4E80-B07F-8D0BAC231763}" srcOrd="0" destOrd="0" presId="urn:microsoft.com/office/officeart/2005/8/layout/matrix1"/>
    <dgm:cxn modelId="{F7A9C651-58D5-4B42-8306-AAD6915E24C0}" type="presParOf" srcId="{6B92800C-ED0A-483E-8735-57EA7082B4F1}" destId="{650A4D51-8EE2-42B7-B4F9-0B64187688E6}" srcOrd="1" destOrd="0" presId="urn:microsoft.com/office/officeart/2005/8/layout/matrix1"/>
    <dgm:cxn modelId="{CA25E559-5BE9-4567-84B5-8CF992AC75D1}" type="presParOf" srcId="{6B92800C-ED0A-483E-8735-57EA7082B4F1}" destId="{634E42D3-F48A-4170-BEF8-D18B4EEAC7A8}" srcOrd="2" destOrd="0" presId="urn:microsoft.com/office/officeart/2005/8/layout/matrix1"/>
    <dgm:cxn modelId="{B6EE8FAF-85DB-48C3-95E8-80662AF8DAA0}" type="presParOf" srcId="{6B92800C-ED0A-483E-8735-57EA7082B4F1}" destId="{668722D0-124C-4EDE-98C4-1A472C51DDEE}" srcOrd="3" destOrd="0" presId="urn:microsoft.com/office/officeart/2005/8/layout/matrix1"/>
    <dgm:cxn modelId="{51A12DAF-0CC5-48EB-89D6-055AF264D8AA}" type="presParOf" srcId="{6B92800C-ED0A-483E-8735-57EA7082B4F1}" destId="{41277466-A9F3-497E-BCEF-49FA53D322FF}" srcOrd="4" destOrd="0" presId="urn:microsoft.com/office/officeart/2005/8/layout/matrix1"/>
    <dgm:cxn modelId="{544049F6-7A91-43E8-BC89-E12C723718D4}" type="presParOf" srcId="{6B92800C-ED0A-483E-8735-57EA7082B4F1}" destId="{EB95F342-8F7C-497C-AE15-6169EE2E2DEC}" srcOrd="5" destOrd="0" presId="urn:microsoft.com/office/officeart/2005/8/layout/matrix1"/>
    <dgm:cxn modelId="{F2610715-968C-41C2-84FC-413BEEE20B6A}" type="presParOf" srcId="{6B92800C-ED0A-483E-8735-57EA7082B4F1}" destId="{D109CDCF-487E-4482-B2AB-895B15A85E9D}" srcOrd="6" destOrd="0" presId="urn:microsoft.com/office/officeart/2005/8/layout/matrix1"/>
    <dgm:cxn modelId="{BD6AC87E-D941-4F8A-BD57-EBE07E4CAF02}" type="presParOf" srcId="{6B92800C-ED0A-483E-8735-57EA7082B4F1}" destId="{98BF7C68-8BAE-4B3D-A316-9ED2888C4DEA}" srcOrd="7" destOrd="0" presId="urn:microsoft.com/office/officeart/2005/8/layout/matrix1"/>
    <dgm:cxn modelId="{243B4469-BCC0-4EB5-ADC0-71892605D00A}" type="presParOf" srcId="{9E84FBD4-74A7-49DC-9D5F-E3270F945D67}" destId="{67BB1B09-D4B6-4CD8-9B59-65F88DEC0B80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328C08-64DD-40C8-9D6C-47FB7C5AD7CE}" type="doc">
      <dgm:prSet loTypeId="urn:microsoft.com/office/officeart/2005/8/layout/matrix1" loCatId="matrix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E84FBD4-74A7-49DC-9D5F-E3270F945D67}" type="pres">
      <dgm:prSet presAssocID="{20328C08-64DD-40C8-9D6C-47FB7C5AD7CE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</dgm:ptLst>
  <dgm:cxnLst>
    <dgm:cxn modelId="{BB7CCBF0-4E74-41E8-A09C-864C0F339933}" type="presOf" srcId="{20328C08-64DD-40C8-9D6C-47FB7C5AD7CE}" destId="{9E84FBD4-74A7-49DC-9D5F-E3270F945D67}" srcOrd="0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FFF13E-C733-45AD-9D83-687878330356}" type="doc">
      <dgm:prSet loTypeId="urn:microsoft.com/office/officeart/2005/8/layout/process2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D1EC6B5-7C75-49D6-B0EC-10DFD89EA9D9}">
      <dgm:prSet phldrT="[Texto]"/>
      <dgm:spPr/>
      <dgm:t>
        <a:bodyPr/>
        <a:lstStyle/>
        <a:p>
          <a:r>
            <a:rPr lang="pt-BR" dirty="0"/>
            <a:t>Contratação de Profissionais </a:t>
          </a:r>
        </a:p>
      </dgm:t>
    </dgm:pt>
    <dgm:pt modelId="{23815805-1C2D-4056-A242-7C5DA22B9077}" type="parTrans" cxnId="{7720B1DD-2AB3-4EE4-8230-622C606E3870}">
      <dgm:prSet/>
      <dgm:spPr/>
      <dgm:t>
        <a:bodyPr/>
        <a:lstStyle/>
        <a:p>
          <a:endParaRPr lang="pt-BR"/>
        </a:p>
      </dgm:t>
    </dgm:pt>
    <dgm:pt modelId="{E06BDB6A-002E-4D01-8C5F-CB267CB459B2}" type="sibTrans" cxnId="{7720B1DD-2AB3-4EE4-8230-622C606E3870}">
      <dgm:prSet/>
      <dgm:spPr/>
      <dgm:t>
        <a:bodyPr/>
        <a:lstStyle/>
        <a:p>
          <a:endParaRPr lang="pt-BR"/>
        </a:p>
      </dgm:t>
    </dgm:pt>
    <dgm:pt modelId="{3235DFB0-146B-4E09-8EB2-032CBBE9C942}">
      <dgm:prSet phldrT="[Texto]"/>
      <dgm:spPr/>
      <dgm:t>
        <a:bodyPr/>
        <a:lstStyle/>
        <a:p>
          <a:r>
            <a:rPr lang="pt-BR" dirty="0"/>
            <a:t>Capacitações</a:t>
          </a:r>
        </a:p>
      </dgm:t>
    </dgm:pt>
    <dgm:pt modelId="{1641CA8B-7364-4164-BAC5-FB05C565B3E4}" type="parTrans" cxnId="{7360558F-40B1-4619-892A-1A8C3E8748FC}">
      <dgm:prSet/>
      <dgm:spPr/>
      <dgm:t>
        <a:bodyPr/>
        <a:lstStyle/>
        <a:p>
          <a:endParaRPr lang="pt-BR"/>
        </a:p>
      </dgm:t>
    </dgm:pt>
    <dgm:pt modelId="{891D473F-E4C0-4BC7-9D2C-9415C4969895}" type="sibTrans" cxnId="{7360558F-40B1-4619-892A-1A8C3E8748FC}">
      <dgm:prSet/>
      <dgm:spPr/>
      <dgm:t>
        <a:bodyPr/>
        <a:lstStyle/>
        <a:p>
          <a:endParaRPr lang="pt-BR"/>
        </a:p>
      </dgm:t>
    </dgm:pt>
    <dgm:pt modelId="{29A29515-CD4B-42B2-B661-A495A16AEEAE}">
      <dgm:prSet phldrT="[Texto]"/>
      <dgm:spPr/>
      <dgm:t>
        <a:bodyPr/>
        <a:lstStyle/>
        <a:p>
          <a:r>
            <a:rPr lang="pt-BR" dirty="0"/>
            <a:t>Novos fluxos, protocolos e estratégias</a:t>
          </a:r>
        </a:p>
      </dgm:t>
    </dgm:pt>
    <dgm:pt modelId="{2877A967-367D-45CA-966D-8C227411D457}" type="parTrans" cxnId="{BA81C1B0-47EA-4C96-B051-CA14B08EFE5F}">
      <dgm:prSet/>
      <dgm:spPr/>
      <dgm:t>
        <a:bodyPr/>
        <a:lstStyle/>
        <a:p>
          <a:endParaRPr lang="pt-BR"/>
        </a:p>
      </dgm:t>
    </dgm:pt>
    <dgm:pt modelId="{3FFAA31F-4221-4465-A243-0955CD5CAB01}" type="sibTrans" cxnId="{BA81C1B0-47EA-4C96-B051-CA14B08EFE5F}">
      <dgm:prSet/>
      <dgm:spPr/>
      <dgm:t>
        <a:bodyPr/>
        <a:lstStyle/>
        <a:p>
          <a:endParaRPr lang="pt-BR"/>
        </a:p>
      </dgm:t>
    </dgm:pt>
    <dgm:pt modelId="{3A431182-363A-4E81-8E1D-3FE161D41FAF}" type="pres">
      <dgm:prSet presAssocID="{A2FFF13E-C733-45AD-9D83-687878330356}" presName="linearFlow" presStyleCnt="0">
        <dgm:presLayoutVars>
          <dgm:resizeHandles val="exact"/>
        </dgm:presLayoutVars>
      </dgm:prSet>
      <dgm:spPr/>
    </dgm:pt>
    <dgm:pt modelId="{9804F0BD-537F-46F6-A1FB-6065EBBD4D85}" type="pres">
      <dgm:prSet presAssocID="{CD1EC6B5-7C75-49D6-B0EC-10DFD89EA9D9}" presName="node" presStyleLbl="node1" presStyleIdx="0" presStyleCnt="3" custScaleX="161377">
        <dgm:presLayoutVars>
          <dgm:bulletEnabled val="1"/>
        </dgm:presLayoutVars>
      </dgm:prSet>
      <dgm:spPr/>
    </dgm:pt>
    <dgm:pt modelId="{6F8B2B4C-7608-46EC-AF75-B2477B2AF31A}" type="pres">
      <dgm:prSet presAssocID="{E06BDB6A-002E-4D01-8C5F-CB267CB459B2}" presName="sibTrans" presStyleLbl="sibTrans2D1" presStyleIdx="0" presStyleCnt="2"/>
      <dgm:spPr/>
    </dgm:pt>
    <dgm:pt modelId="{BE9849D2-F66C-4A68-9DBD-7B58828C3322}" type="pres">
      <dgm:prSet presAssocID="{E06BDB6A-002E-4D01-8C5F-CB267CB459B2}" presName="connectorText" presStyleLbl="sibTrans2D1" presStyleIdx="0" presStyleCnt="2"/>
      <dgm:spPr/>
    </dgm:pt>
    <dgm:pt modelId="{40034314-5732-401F-B412-C0264AE7BD40}" type="pres">
      <dgm:prSet presAssocID="{3235DFB0-146B-4E09-8EB2-032CBBE9C942}" presName="node" presStyleLbl="node1" presStyleIdx="1" presStyleCnt="3" custScaleX="160249">
        <dgm:presLayoutVars>
          <dgm:bulletEnabled val="1"/>
        </dgm:presLayoutVars>
      </dgm:prSet>
      <dgm:spPr/>
    </dgm:pt>
    <dgm:pt modelId="{7A3C68BC-FBC6-4F80-9A28-2B5CABF3885B}" type="pres">
      <dgm:prSet presAssocID="{891D473F-E4C0-4BC7-9D2C-9415C4969895}" presName="sibTrans" presStyleLbl="sibTrans2D1" presStyleIdx="1" presStyleCnt="2"/>
      <dgm:spPr/>
    </dgm:pt>
    <dgm:pt modelId="{1C202942-B79F-4D35-BF8D-9DB593FC9ABF}" type="pres">
      <dgm:prSet presAssocID="{891D473F-E4C0-4BC7-9D2C-9415C4969895}" presName="connectorText" presStyleLbl="sibTrans2D1" presStyleIdx="1" presStyleCnt="2"/>
      <dgm:spPr/>
    </dgm:pt>
    <dgm:pt modelId="{4D0B4571-B13C-41BC-8FDC-E30C875268CA}" type="pres">
      <dgm:prSet presAssocID="{29A29515-CD4B-42B2-B661-A495A16AEEAE}" presName="node" presStyleLbl="node1" presStyleIdx="2" presStyleCnt="3" custScaleX="149250" custLinFactNeighborY="0">
        <dgm:presLayoutVars>
          <dgm:bulletEnabled val="1"/>
        </dgm:presLayoutVars>
      </dgm:prSet>
      <dgm:spPr/>
    </dgm:pt>
  </dgm:ptLst>
  <dgm:cxnLst>
    <dgm:cxn modelId="{50FF3684-A6C3-4719-B65A-CD0E3E816154}" type="presOf" srcId="{891D473F-E4C0-4BC7-9D2C-9415C4969895}" destId="{7A3C68BC-FBC6-4F80-9A28-2B5CABF3885B}" srcOrd="0" destOrd="0" presId="urn:microsoft.com/office/officeart/2005/8/layout/process2"/>
    <dgm:cxn modelId="{1A54DE85-667B-44AC-83A9-447940FDFD81}" type="presOf" srcId="{A2FFF13E-C733-45AD-9D83-687878330356}" destId="{3A431182-363A-4E81-8E1D-3FE161D41FAF}" srcOrd="0" destOrd="0" presId="urn:microsoft.com/office/officeart/2005/8/layout/process2"/>
    <dgm:cxn modelId="{A536548A-B4AC-4953-BC6E-CEADE9295E08}" type="presOf" srcId="{E06BDB6A-002E-4D01-8C5F-CB267CB459B2}" destId="{BE9849D2-F66C-4A68-9DBD-7B58828C3322}" srcOrd="1" destOrd="0" presId="urn:microsoft.com/office/officeart/2005/8/layout/process2"/>
    <dgm:cxn modelId="{7360558F-40B1-4619-892A-1A8C3E8748FC}" srcId="{A2FFF13E-C733-45AD-9D83-687878330356}" destId="{3235DFB0-146B-4E09-8EB2-032CBBE9C942}" srcOrd="1" destOrd="0" parTransId="{1641CA8B-7364-4164-BAC5-FB05C565B3E4}" sibTransId="{891D473F-E4C0-4BC7-9D2C-9415C4969895}"/>
    <dgm:cxn modelId="{D00A479D-04D2-4A72-9394-725CF0BB93D9}" type="presOf" srcId="{3235DFB0-146B-4E09-8EB2-032CBBE9C942}" destId="{40034314-5732-401F-B412-C0264AE7BD40}" srcOrd="0" destOrd="0" presId="urn:microsoft.com/office/officeart/2005/8/layout/process2"/>
    <dgm:cxn modelId="{14BEE0AC-FF4B-4B35-A370-26DF8793AA23}" type="presOf" srcId="{29A29515-CD4B-42B2-B661-A495A16AEEAE}" destId="{4D0B4571-B13C-41BC-8FDC-E30C875268CA}" srcOrd="0" destOrd="0" presId="urn:microsoft.com/office/officeart/2005/8/layout/process2"/>
    <dgm:cxn modelId="{BA81C1B0-47EA-4C96-B051-CA14B08EFE5F}" srcId="{A2FFF13E-C733-45AD-9D83-687878330356}" destId="{29A29515-CD4B-42B2-B661-A495A16AEEAE}" srcOrd="2" destOrd="0" parTransId="{2877A967-367D-45CA-966D-8C227411D457}" sibTransId="{3FFAA31F-4221-4465-A243-0955CD5CAB01}"/>
    <dgm:cxn modelId="{3E7047B3-373F-4004-81EF-677FB14A831E}" type="presOf" srcId="{E06BDB6A-002E-4D01-8C5F-CB267CB459B2}" destId="{6F8B2B4C-7608-46EC-AF75-B2477B2AF31A}" srcOrd="0" destOrd="0" presId="urn:microsoft.com/office/officeart/2005/8/layout/process2"/>
    <dgm:cxn modelId="{7720B1DD-2AB3-4EE4-8230-622C606E3870}" srcId="{A2FFF13E-C733-45AD-9D83-687878330356}" destId="{CD1EC6B5-7C75-49D6-B0EC-10DFD89EA9D9}" srcOrd="0" destOrd="0" parTransId="{23815805-1C2D-4056-A242-7C5DA22B9077}" sibTransId="{E06BDB6A-002E-4D01-8C5F-CB267CB459B2}"/>
    <dgm:cxn modelId="{66E6FEEC-ECD9-4E7A-9ECF-80EF9C4243F8}" type="presOf" srcId="{CD1EC6B5-7C75-49D6-B0EC-10DFD89EA9D9}" destId="{9804F0BD-537F-46F6-A1FB-6065EBBD4D85}" srcOrd="0" destOrd="0" presId="urn:microsoft.com/office/officeart/2005/8/layout/process2"/>
    <dgm:cxn modelId="{82C3A6FA-9EF4-4DAD-94FC-598134EE0E8C}" type="presOf" srcId="{891D473F-E4C0-4BC7-9D2C-9415C4969895}" destId="{1C202942-B79F-4D35-BF8D-9DB593FC9ABF}" srcOrd="1" destOrd="0" presId="urn:microsoft.com/office/officeart/2005/8/layout/process2"/>
    <dgm:cxn modelId="{FA47641B-834A-4C48-9A94-F98F90694015}" type="presParOf" srcId="{3A431182-363A-4E81-8E1D-3FE161D41FAF}" destId="{9804F0BD-537F-46F6-A1FB-6065EBBD4D85}" srcOrd="0" destOrd="0" presId="urn:microsoft.com/office/officeart/2005/8/layout/process2"/>
    <dgm:cxn modelId="{4D498F7E-0363-4A5B-A132-1A6ACE978A2C}" type="presParOf" srcId="{3A431182-363A-4E81-8E1D-3FE161D41FAF}" destId="{6F8B2B4C-7608-46EC-AF75-B2477B2AF31A}" srcOrd="1" destOrd="0" presId="urn:microsoft.com/office/officeart/2005/8/layout/process2"/>
    <dgm:cxn modelId="{5BD493B9-2E2D-4E9A-83C8-AF39BEBC46DD}" type="presParOf" srcId="{6F8B2B4C-7608-46EC-AF75-B2477B2AF31A}" destId="{BE9849D2-F66C-4A68-9DBD-7B58828C3322}" srcOrd="0" destOrd="0" presId="urn:microsoft.com/office/officeart/2005/8/layout/process2"/>
    <dgm:cxn modelId="{A2EF10EF-8166-463B-9613-299177E7985C}" type="presParOf" srcId="{3A431182-363A-4E81-8E1D-3FE161D41FAF}" destId="{40034314-5732-401F-B412-C0264AE7BD40}" srcOrd="2" destOrd="0" presId="urn:microsoft.com/office/officeart/2005/8/layout/process2"/>
    <dgm:cxn modelId="{EC3CA6EE-36F1-450A-AD37-B448CE88F79B}" type="presParOf" srcId="{3A431182-363A-4E81-8E1D-3FE161D41FAF}" destId="{7A3C68BC-FBC6-4F80-9A28-2B5CABF3885B}" srcOrd="3" destOrd="0" presId="urn:microsoft.com/office/officeart/2005/8/layout/process2"/>
    <dgm:cxn modelId="{0DB09937-82AE-4023-B929-AAA6564E91FF}" type="presParOf" srcId="{7A3C68BC-FBC6-4F80-9A28-2B5CABF3885B}" destId="{1C202942-B79F-4D35-BF8D-9DB593FC9ABF}" srcOrd="0" destOrd="0" presId="urn:microsoft.com/office/officeart/2005/8/layout/process2"/>
    <dgm:cxn modelId="{CA548E88-E4F4-4D63-AE25-9CE0DE9EEE86}" type="presParOf" srcId="{3A431182-363A-4E81-8E1D-3FE161D41FAF}" destId="{4D0B4571-B13C-41BC-8FDC-E30C875268CA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C8E78B-64FA-4FD4-8D65-DB304654E90F}" type="doc">
      <dgm:prSet loTypeId="urn:microsoft.com/office/officeart/2005/8/layout/process3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7851FBE-71B3-43B5-8ED5-E0345A37E3E8}">
      <dgm:prSet phldrT="[Texto]"/>
      <dgm:spPr/>
      <dgm:t>
        <a:bodyPr/>
        <a:lstStyle/>
        <a:p>
          <a:r>
            <a:rPr lang="pt-BR" dirty="0"/>
            <a:t>2020</a:t>
          </a:r>
        </a:p>
      </dgm:t>
    </dgm:pt>
    <dgm:pt modelId="{EEA0A906-B007-4B28-B465-0EA34D34E3DB}" type="parTrans" cxnId="{17A3DFB1-9572-424C-AD38-7A5C09E71FE3}">
      <dgm:prSet/>
      <dgm:spPr/>
      <dgm:t>
        <a:bodyPr/>
        <a:lstStyle/>
        <a:p>
          <a:endParaRPr lang="pt-BR"/>
        </a:p>
      </dgm:t>
    </dgm:pt>
    <dgm:pt modelId="{A8596A5F-7E07-490B-B19E-EEA58EE53FA8}" type="sibTrans" cxnId="{17A3DFB1-9572-424C-AD38-7A5C09E71FE3}">
      <dgm:prSet/>
      <dgm:spPr/>
      <dgm:t>
        <a:bodyPr/>
        <a:lstStyle/>
        <a:p>
          <a:endParaRPr lang="pt-BR"/>
        </a:p>
      </dgm:t>
    </dgm:pt>
    <dgm:pt modelId="{67A2B530-6CD6-4426-B18B-53EEF6AEE20B}">
      <dgm:prSet phldrT="[Texto]"/>
      <dgm:spPr/>
      <dgm:t>
        <a:bodyPr/>
        <a:lstStyle/>
        <a:p>
          <a:r>
            <a:rPr lang="pt-BR" dirty="0"/>
            <a:t>767</a:t>
          </a:r>
        </a:p>
      </dgm:t>
    </dgm:pt>
    <dgm:pt modelId="{D4EDF0F9-9091-42F2-8ADE-6633EEA9A8C1}" type="parTrans" cxnId="{BD9E0A7D-7673-49A8-9907-37867B6A9FC5}">
      <dgm:prSet/>
      <dgm:spPr/>
      <dgm:t>
        <a:bodyPr/>
        <a:lstStyle/>
        <a:p>
          <a:endParaRPr lang="pt-BR"/>
        </a:p>
      </dgm:t>
    </dgm:pt>
    <dgm:pt modelId="{2EA1770F-4FDF-4E41-9B21-E920E095D373}" type="sibTrans" cxnId="{BD9E0A7D-7673-49A8-9907-37867B6A9FC5}">
      <dgm:prSet/>
      <dgm:spPr/>
      <dgm:t>
        <a:bodyPr/>
        <a:lstStyle/>
        <a:p>
          <a:endParaRPr lang="pt-BR"/>
        </a:p>
      </dgm:t>
    </dgm:pt>
    <dgm:pt modelId="{460EA435-26FA-41B3-A652-90C3A470BCDC}">
      <dgm:prSet phldrT="[Texto]"/>
      <dgm:spPr/>
      <dgm:t>
        <a:bodyPr/>
        <a:lstStyle/>
        <a:p>
          <a:r>
            <a:rPr lang="pt-BR" dirty="0"/>
            <a:t>2021</a:t>
          </a:r>
        </a:p>
      </dgm:t>
    </dgm:pt>
    <dgm:pt modelId="{C76C52E3-41FC-4C39-AF13-E101DAC220A6}" type="parTrans" cxnId="{AB547160-DCAA-4C56-9F58-D483B5FEABA1}">
      <dgm:prSet/>
      <dgm:spPr/>
      <dgm:t>
        <a:bodyPr/>
        <a:lstStyle/>
        <a:p>
          <a:endParaRPr lang="pt-BR"/>
        </a:p>
      </dgm:t>
    </dgm:pt>
    <dgm:pt modelId="{C6C689A6-6F73-4F34-8FE1-1FE79845F86D}" type="sibTrans" cxnId="{AB547160-DCAA-4C56-9F58-D483B5FEABA1}">
      <dgm:prSet/>
      <dgm:spPr/>
      <dgm:t>
        <a:bodyPr/>
        <a:lstStyle/>
        <a:p>
          <a:endParaRPr lang="pt-BR"/>
        </a:p>
      </dgm:t>
    </dgm:pt>
    <dgm:pt modelId="{C1B03E1F-2497-40CD-95D8-03EE68A26E7D}">
      <dgm:prSet phldrT="[Texto]"/>
      <dgm:spPr/>
      <dgm:t>
        <a:bodyPr/>
        <a:lstStyle/>
        <a:p>
          <a:r>
            <a:rPr lang="pt-BR" dirty="0"/>
            <a:t>805</a:t>
          </a:r>
        </a:p>
      </dgm:t>
    </dgm:pt>
    <dgm:pt modelId="{E754F249-04F5-4E15-B2E5-09119BFDDB30}" type="parTrans" cxnId="{B12D53D8-28E5-4273-A9EE-82DD16CD3C1F}">
      <dgm:prSet/>
      <dgm:spPr/>
      <dgm:t>
        <a:bodyPr/>
        <a:lstStyle/>
        <a:p>
          <a:endParaRPr lang="pt-BR"/>
        </a:p>
      </dgm:t>
    </dgm:pt>
    <dgm:pt modelId="{74EE33E2-2477-48D4-A16F-75F329E759AD}" type="sibTrans" cxnId="{B12D53D8-28E5-4273-A9EE-82DD16CD3C1F}">
      <dgm:prSet/>
      <dgm:spPr/>
      <dgm:t>
        <a:bodyPr/>
        <a:lstStyle/>
        <a:p>
          <a:endParaRPr lang="pt-BR"/>
        </a:p>
      </dgm:t>
    </dgm:pt>
    <dgm:pt modelId="{99E75346-3BF4-4DEE-8F4D-929EE4DEEDE6}">
      <dgm:prSet phldrT="[Texto]"/>
      <dgm:spPr/>
      <dgm:t>
        <a:bodyPr/>
        <a:lstStyle/>
        <a:p>
          <a:r>
            <a:rPr lang="pt-BR" dirty="0"/>
            <a:t>TOTAL</a:t>
          </a:r>
        </a:p>
      </dgm:t>
    </dgm:pt>
    <dgm:pt modelId="{69A9CE98-7498-492B-8324-12EB08063A7C}" type="parTrans" cxnId="{ED4A87EC-26B6-47CC-AB62-A492BB9294AF}">
      <dgm:prSet/>
      <dgm:spPr/>
      <dgm:t>
        <a:bodyPr/>
        <a:lstStyle/>
        <a:p>
          <a:endParaRPr lang="pt-BR"/>
        </a:p>
      </dgm:t>
    </dgm:pt>
    <dgm:pt modelId="{598A0C5D-B00C-4E2A-9F4A-6406B3F78D98}" type="sibTrans" cxnId="{ED4A87EC-26B6-47CC-AB62-A492BB9294AF}">
      <dgm:prSet/>
      <dgm:spPr/>
      <dgm:t>
        <a:bodyPr/>
        <a:lstStyle/>
        <a:p>
          <a:endParaRPr lang="pt-BR"/>
        </a:p>
      </dgm:t>
    </dgm:pt>
    <dgm:pt modelId="{CEE265CD-106D-4FD8-9A6D-FC2CF3C48F8A}">
      <dgm:prSet phldrT="[Texto]"/>
      <dgm:spPr/>
      <dgm:t>
        <a:bodyPr/>
        <a:lstStyle/>
        <a:p>
          <a:r>
            <a:rPr lang="pt-BR" dirty="0"/>
            <a:t>1572</a:t>
          </a:r>
        </a:p>
      </dgm:t>
    </dgm:pt>
    <dgm:pt modelId="{B303FCAD-9DD8-454C-98C4-286C3D4032C0}" type="parTrans" cxnId="{017ED2CF-D6AB-409E-B8D3-E987F9CC544A}">
      <dgm:prSet/>
      <dgm:spPr/>
      <dgm:t>
        <a:bodyPr/>
        <a:lstStyle/>
        <a:p>
          <a:endParaRPr lang="pt-BR"/>
        </a:p>
      </dgm:t>
    </dgm:pt>
    <dgm:pt modelId="{1BEC10EB-3E22-4503-BC90-77F582F242FC}" type="sibTrans" cxnId="{017ED2CF-D6AB-409E-B8D3-E987F9CC544A}">
      <dgm:prSet/>
      <dgm:spPr/>
      <dgm:t>
        <a:bodyPr/>
        <a:lstStyle/>
        <a:p>
          <a:endParaRPr lang="pt-BR"/>
        </a:p>
      </dgm:t>
    </dgm:pt>
    <dgm:pt modelId="{9200C664-2C3C-47B3-932A-E9DD9BACC058}" type="pres">
      <dgm:prSet presAssocID="{22C8E78B-64FA-4FD4-8D65-DB304654E90F}" presName="linearFlow" presStyleCnt="0">
        <dgm:presLayoutVars>
          <dgm:dir/>
          <dgm:animLvl val="lvl"/>
          <dgm:resizeHandles val="exact"/>
        </dgm:presLayoutVars>
      </dgm:prSet>
      <dgm:spPr/>
    </dgm:pt>
    <dgm:pt modelId="{6A46E387-FD80-4AC9-B0DE-4702DACC7093}" type="pres">
      <dgm:prSet presAssocID="{57851FBE-71B3-43B5-8ED5-E0345A37E3E8}" presName="composite" presStyleCnt="0"/>
      <dgm:spPr/>
    </dgm:pt>
    <dgm:pt modelId="{442E58C0-D184-4DEB-BE4B-CAF31DDBB275}" type="pres">
      <dgm:prSet presAssocID="{57851FBE-71B3-43B5-8ED5-E0345A37E3E8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1BF6E27-9163-4493-988C-264C9A07B844}" type="pres">
      <dgm:prSet presAssocID="{57851FBE-71B3-43B5-8ED5-E0345A37E3E8}" presName="parSh" presStyleLbl="node1" presStyleIdx="0" presStyleCnt="3"/>
      <dgm:spPr/>
    </dgm:pt>
    <dgm:pt modelId="{5AE78A56-99D8-4509-9F7C-A24ECBE870A1}" type="pres">
      <dgm:prSet presAssocID="{57851FBE-71B3-43B5-8ED5-E0345A37E3E8}" presName="desTx" presStyleLbl="fgAcc1" presStyleIdx="0" presStyleCnt="3" custScaleY="70114">
        <dgm:presLayoutVars>
          <dgm:bulletEnabled val="1"/>
        </dgm:presLayoutVars>
      </dgm:prSet>
      <dgm:spPr/>
    </dgm:pt>
    <dgm:pt modelId="{746BC04F-2DE8-4598-AF29-665279E6B20D}" type="pres">
      <dgm:prSet presAssocID="{A8596A5F-7E07-490B-B19E-EEA58EE53FA8}" presName="sibTrans" presStyleLbl="sibTrans2D1" presStyleIdx="0" presStyleCnt="2"/>
      <dgm:spPr/>
    </dgm:pt>
    <dgm:pt modelId="{B85893BA-EAD2-46D6-87FF-1658DB16CAFD}" type="pres">
      <dgm:prSet presAssocID="{A8596A5F-7E07-490B-B19E-EEA58EE53FA8}" presName="connTx" presStyleLbl="sibTrans2D1" presStyleIdx="0" presStyleCnt="2"/>
      <dgm:spPr/>
    </dgm:pt>
    <dgm:pt modelId="{FD011314-188C-4092-B946-907923A55644}" type="pres">
      <dgm:prSet presAssocID="{460EA435-26FA-41B3-A652-90C3A470BCDC}" presName="composite" presStyleCnt="0"/>
      <dgm:spPr/>
    </dgm:pt>
    <dgm:pt modelId="{115E4AB5-2724-4291-86BB-EF0191DD92A7}" type="pres">
      <dgm:prSet presAssocID="{460EA435-26FA-41B3-A652-90C3A470BCDC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95FB5DF-0D5C-425F-B0B3-8CFA04B060BB}" type="pres">
      <dgm:prSet presAssocID="{460EA435-26FA-41B3-A652-90C3A470BCDC}" presName="parSh" presStyleLbl="node1" presStyleIdx="1" presStyleCnt="3"/>
      <dgm:spPr/>
    </dgm:pt>
    <dgm:pt modelId="{DF27AB01-4909-464F-975E-D9D3430A650A}" type="pres">
      <dgm:prSet presAssocID="{460EA435-26FA-41B3-A652-90C3A470BCDC}" presName="desTx" presStyleLbl="fgAcc1" presStyleIdx="1" presStyleCnt="3" custScaleY="71421">
        <dgm:presLayoutVars>
          <dgm:bulletEnabled val="1"/>
        </dgm:presLayoutVars>
      </dgm:prSet>
      <dgm:spPr/>
    </dgm:pt>
    <dgm:pt modelId="{17DB0C16-8ACD-4FCE-9174-959151277BF2}" type="pres">
      <dgm:prSet presAssocID="{C6C689A6-6F73-4F34-8FE1-1FE79845F86D}" presName="sibTrans" presStyleLbl="sibTrans2D1" presStyleIdx="1" presStyleCnt="2"/>
      <dgm:spPr/>
    </dgm:pt>
    <dgm:pt modelId="{877EBE64-08B6-4730-9EB0-18929A272D11}" type="pres">
      <dgm:prSet presAssocID="{C6C689A6-6F73-4F34-8FE1-1FE79845F86D}" presName="connTx" presStyleLbl="sibTrans2D1" presStyleIdx="1" presStyleCnt="2"/>
      <dgm:spPr/>
    </dgm:pt>
    <dgm:pt modelId="{54DE022C-8623-41A9-BAA5-D010BC80476E}" type="pres">
      <dgm:prSet presAssocID="{99E75346-3BF4-4DEE-8F4D-929EE4DEEDE6}" presName="composite" presStyleCnt="0"/>
      <dgm:spPr/>
    </dgm:pt>
    <dgm:pt modelId="{CF1F91D2-F75C-4E14-B179-62FE4C9CBA62}" type="pres">
      <dgm:prSet presAssocID="{99E75346-3BF4-4DEE-8F4D-929EE4DEEDE6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D530CB65-779D-4C56-9BDE-F0D4745C9740}" type="pres">
      <dgm:prSet presAssocID="{99E75346-3BF4-4DEE-8F4D-929EE4DEEDE6}" presName="parSh" presStyleLbl="node1" presStyleIdx="2" presStyleCnt="3"/>
      <dgm:spPr/>
    </dgm:pt>
    <dgm:pt modelId="{7679B53A-5D81-4F0B-868E-339EF69DBAFC}" type="pres">
      <dgm:prSet presAssocID="{99E75346-3BF4-4DEE-8F4D-929EE4DEEDE6}" presName="desTx" presStyleLbl="fgAcc1" presStyleIdx="2" presStyleCnt="3" custScaleY="73437">
        <dgm:presLayoutVars>
          <dgm:bulletEnabled val="1"/>
        </dgm:presLayoutVars>
      </dgm:prSet>
      <dgm:spPr/>
    </dgm:pt>
  </dgm:ptLst>
  <dgm:cxnLst>
    <dgm:cxn modelId="{86DE1404-1B93-44DC-A56D-A35758AC0B5A}" type="presOf" srcId="{CEE265CD-106D-4FD8-9A6D-FC2CF3C48F8A}" destId="{7679B53A-5D81-4F0B-868E-339EF69DBAFC}" srcOrd="0" destOrd="0" presId="urn:microsoft.com/office/officeart/2005/8/layout/process3"/>
    <dgm:cxn modelId="{7762A306-3F5F-4987-ACFB-D2F6F51815FC}" type="presOf" srcId="{A8596A5F-7E07-490B-B19E-EEA58EE53FA8}" destId="{B85893BA-EAD2-46D6-87FF-1658DB16CAFD}" srcOrd="1" destOrd="0" presId="urn:microsoft.com/office/officeart/2005/8/layout/process3"/>
    <dgm:cxn modelId="{B260BE07-22E4-40E6-8399-D9703C57884F}" type="presOf" srcId="{460EA435-26FA-41B3-A652-90C3A470BCDC}" destId="{195FB5DF-0D5C-425F-B0B3-8CFA04B060BB}" srcOrd="1" destOrd="0" presId="urn:microsoft.com/office/officeart/2005/8/layout/process3"/>
    <dgm:cxn modelId="{0D9C4425-ED14-49C6-A292-E1369B87915E}" type="presOf" srcId="{99E75346-3BF4-4DEE-8F4D-929EE4DEEDE6}" destId="{CF1F91D2-F75C-4E14-B179-62FE4C9CBA62}" srcOrd="0" destOrd="0" presId="urn:microsoft.com/office/officeart/2005/8/layout/process3"/>
    <dgm:cxn modelId="{F3B61C29-C42F-4BE4-BFBD-E9CAE7B27466}" type="presOf" srcId="{22C8E78B-64FA-4FD4-8D65-DB304654E90F}" destId="{9200C664-2C3C-47B3-932A-E9DD9BACC058}" srcOrd="0" destOrd="0" presId="urn:microsoft.com/office/officeart/2005/8/layout/process3"/>
    <dgm:cxn modelId="{AB547160-DCAA-4C56-9F58-D483B5FEABA1}" srcId="{22C8E78B-64FA-4FD4-8D65-DB304654E90F}" destId="{460EA435-26FA-41B3-A652-90C3A470BCDC}" srcOrd="1" destOrd="0" parTransId="{C76C52E3-41FC-4C39-AF13-E101DAC220A6}" sibTransId="{C6C689A6-6F73-4F34-8FE1-1FE79845F86D}"/>
    <dgm:cxn modelId="{1768C76B-2EC6-407C-A2C3-7DA7AAB9E0C5}" type="presOf" srcId="{460EA435-26FA-41B3-A652-90C3A470BCDC}" destId="{115E4AB5-2724-4291-86BB-EF0191DD92A7}" srcOrd="0" destOrd="0" presId="urn:microsoft.com/office/officeart/2005/8/layout/process3"/>
    <dgm:cxn modelId="{5CBA776C-1EE6-46FE-89F2-2870D32D95A6}" type="presOf" srcId="{57851FBE-71B3-43B5-8ED5-E0345A37E3E8}" destId="{21BF6E27-9163-4493-988C-264C9A07B844}" srcOrd="1" destOrd="0" presId="urn:microsoft.com/office/officeart/2005/8/layout/process3"/>
    <dgm:cxn modelId="{AA5D1755-6229-4390-BFE7-A1F32A2AFD2B}" type="presOf" srcId="{C1B03E1F-2497-40CD-95D8-03EE68A26E7D}" destId="{DF27AB01-4909-464F-975E-D9D3430A650A}" srcOrd="0" destOrd="0" presId="urn:microsoft.com/office/officeart/2005/8/layout/process3"/>
    <dgm:cxn modelId="{C197347B-5D97-439D-B56F-F4ADEE5E1631}" type="presOf" srcId="{A8596A5F-7E07-490B-B19E-EEA58EE53FA8}" destId="{746BC04F-2DE8-4598-AF29-665279E6B20D}" srcOrd="0" destOrd="0" presId="urn:microsoft.com/office/officeart/2005/8/layout/process3"/>
    <dgm:cxn modelId="{BD9E0A7D-7673-49A8-9907-37867B6A9FC5}" srcId="{57851FBE-71B3-43B5-8ED5-E0345A37E3E8}" destId="{67A2B530-6CD6-4426-B18B-53EEF6AEE20B}" srcOrd="0" destOrd="0" parTransId="{D4EDF0F9-9091-42F2-8ADE-6633EEA9A8C1}" sibTransId="{2EA1770F-4FDF-4E41-9B21-E920E095D373}"/>
    <dgm:cxn modelId="{17A3DFB1-9572-424C-AD38-7A5C09E71FE3}" srcId="{22C8E78B-64FA-4FD4-8D65-DB304654E90F}" destId="{57851FBE-71B3-43B5-8ED5-E0345A37E3E8}" srcOrd="0" destOrd="0" parTransId="{EEA0A906-B007-4B28-B465-0EA34D34E3DB}" sibTransId="{A8596A5F-7E07-490B-B19E-EEA58EE53FA8}"/>
    <dgm:cxn modelId="{052813C7-A7E3-457F-9D85-0628D5A8C791}" type="presOf" srcId="{C6C689A6-6F73-4F34-8FE1-1FE79845F86D}" destId="{877EBE64-08B6-4730-9EB0-18929A272D11}" srcOrd="1" destOrd="0" presId="urn:microsoft.com/office/officeart/2005/8/layout/process3"/>
    <dgm:cxn modelId="{017ED2CF-D6AB-409E-B8D3-E987F9CC544A}" srcId="{99E75346-3BF4-4DEE-8F4D-929EE4DEEDE6}" destId="{CEE265CD-106D-4FD8-9A6D-FC2CF3C48F8A}" srcOrd="0" destOrd="0" parTransId="{B303FCAD-9DD8-454C-98C4-286C3D4032C0}" sibTransId="{1BEC10EB-3E22-4503-BC90-77F582F242FC}"/>
    <dgm:cxn modelId="{B12D53D8-28E5-4273-A9EE-82DD16CD3C1F}" srcId="{460EA435-26FA-41B3-A652-90C3A470BCDC}" destId="{C1B03E1F-2497-40CD-95D8-03EE68A26E7D}" srcOrd="0" destOrd="0" parTransId="{E754F249-04F5-4E15-B2E5-09119BFDDB30}" sibTransId="{74EE33E2-2477-48D4-A16F-75F329E759AD}"/>
    <dgm:cxn modelId="{E38ECDE2-3A43-4C04-8467-16B944B0028A}" type="presOf" srcId="{99E75346-3BF4-4DEE-8F4D-929EE4DEEDE6}" destId="{D530CB65-779D-4C56-9BDE-F0D4745C9740}" srcOrd="1" destOrd="0" presId="urn:microsoft.com/office/officeart/2005/8/layout/process3"/>
    <dgm:cxn modelId="{44EE90E4-4F02-4997-840B-901281B42B72}" type="presOf" srcId="{67A2B530-6CD6-4426-B18B-53EEF6AEE20B}" destId="{5AE78A56-99D8-4509-9F7C-A24ECBE870A1}" srcOrd="0" destOrd="0" presId="urn:microsoft.com/office/officeart/2005/8/layout/process3"/>
    <dgm:cxn modelId="{F9FEDAE8-0C42-48AC-9736-DD62D77285C9}" type="presOf" srcId="{C6C689A6-6F73-4F34-8FE1-1FE79845F86D}" destId="{17DB0C16-8ACD-4FCE-9174-959151277BF2}" srcOrd="0" destOrd="0" presId="urn:microsoft.com/office/officeart/2005/8/layout/process3"/>
    <dgm:cxn modelId="{E093BBEB-A1E9-4032-9213-7891153B71B3}" type="presOf" srcId="{57851FBE-71B3-43B5-8ED5-E0345A37E3E8}" destId="{442E58C0-D184-4DEB-BE4B-CAF31DDBB275}" srcOrd="0" destOrd="0" presId="urn:microsoft.com/office/officeart/2005/8/layout/process3"/>
    <dgm:cxn modelId="{ED4A87EC-26B6-47CC-AB62-A492BB9294AF}" srcId="{22C8E78B-64FA-4FD4-8D65-DB304654E90F}" destId="{99E75346-3BF4-4DEE-8F4D-929EE4DEEDE6}" srcOrd="2" destOrd="0" parTransId="{69A9CE98-7498-492B-8324-12EB08063A7C}" sibTransId="{598A0C5D-B00C-4E2A-9F4A-6406B3F78D98}"/>
    <dgm:cxn modelId="{7AA23A50-D2E3-4BC6-A08A-CFABA3C0D216}" type="presParOf" srcId="{9200C664-2C3C-47B3-932A-E9DD9BACC058}" destId="{6A46E387-FD80-4AC9-B0DE-4702DACC7093}" srcOrd="0" destOrd="0" presId="urn:microsoft.com/office/officeart/2005/8/layout/process3"/>
    <dgm:cxn modelId="{C5332122-4DC0-4CE5-B8FD-04701F2A688C}" type="presParOf" srcId="{6A46E387-FD80-4AC9-B0DE-4702DACC7093}" destId="{442E58C0-D184-4DEB-BE4B-CAF31DDBB275}" srcOrd="0" destOrd="0" presId="urn:microsoft.com/office/officeart/2005/8/layout/process3"/>
    <dgm:cxn modelId="{710DC8A3-763E-4D48-88F3-ED2431CEEBDF}" type="presParOf" srcId="{6A46E387-FD80-4AC9-B0DE-4702DACC7093}" destId="{21BF6E27-9163-4493-988C-264C9A07B844}" srcOrd="1" destOrd="0" presId="urn:microsoft.com/office/officeart/2005/8/layout/process3"/>
    <dgm:cxn modelId="{9273B6B7-3078-4376-8D91-5A45614A0BE9}" type="presParOf" srcId="{6A46E387-FD80-4AC9-B0DE-4702DACC7093}" destId="{5AE78A56-99D8-4509-9F7C-A24ECBE870A1}" srcOrd="2" destOrd="0" presId="urn:microsoft.com/office/officeart/2005/8/layout/process3"/>
    <dgm:cxn modelId="{217F2377-A418-48DC-AEA6-36CAB2B2E7AB}" type="presParOf" srcId="{9200C664-2C3C-47B3-932A-E9DD9BACC058}" destId="{746BC04F-2DE8-4598-AF29-665279E6B20D}" srcOrd="1" destOrd="0" presId="urn:microsoft.com/office/officeart/2005/8/layout/process3"/>
    <dgm:cxn modelId="{D7F067CB-B855-46F1-9509-739548C48381}" type="presParOf" srcId="{746BC04F-2DE8-4598-AF29-665279E6B20D}" destId="{B85893BA-EAD2-46D6-87FF-1658DB16CAFD}" srcOrd="0" destOrd="0" presId="urn:microsoft.com/office/officeart/2005/8/layout/process3"/>
    <dgm:cxn modelId="{6C12E672-43B0-4095-9A66-155BA9DD754F}" type="presParOf" srcId="{9200C664-2C3C-47B3-932A-E9DD9BACC058}" destId="{FD011314-188C-4092-B946-907923A55644}" srcOrd="2" destOrd="0" presId="urn:microsoft.com/office/officeart/2005/8/layout/process3"/>
    <dgm:cxn modelId="{6E848F12-B9A9-4062-B80C-1D13AD82AE8B}" type="presParOf" srcId="{FD011314-188C-4092-B946-907923A55644}" destId="{115E4AB5-2724-4291-86BB-EF0191DD92A7}" srcOrd="0" destOrd="0" presId="urn:microsoft.com/office/officeart/2005/8/layout/process3"/>
    <dgm:cxn modelId="{D2044C30-1B96-4AAE-8C6E-258757D9F011}" type="presParOf" srcId="{FD011314-188C-4092-B946-907923A55644}" destId="{195FB5DF-0D5C-425F-B0B3-8CFA04B060BB}" srcOrd="1" destOrd="0" presId="urn:microsoft.com/office/officeart/2005/8/layout/process3"/>
    <dgm:cxn modelId="{8A1285A9-F87E-42ED-A744-712802E0FFAA}" type="presParOf" srcId="{FD011314-188C-4092-B946-907923A55644}" destId="{DF27AB01-4909-464F-975E-D9D3430A650A}" srcOrd="2" destOrd="0" presId="urn:microsoft.com/office/officeart/2005/8/layout/process3"/>
    <dgm:cxn modelId="{A7C2231F-12AD-4B1A-9C83-D3D88AEE3550}" type="presParOf" srcId="{9200C664-2C3C-47B3-932A-E9DD9BACC058}" destId="{17DB0C16-8ACD-4FCE-9174-959151277BF2}" srcOrd="3" destOrd="0" presId="urn:microsoft.com/office/officeart/2005/8/layout/process3"/>
    <dgm:cxn modelId="{A0BF6DF7-838C-494A-839B-530883F5DE42}" type="presParOf" srcId="{17DB0C16-8ACD-4FCE-9174-959151277BF2}" destId="{877EBE64-08B6-4730-9EB0-18929A272D11}" srcOrd="0" destOrd="0" presId="urn:microsoft.com/office/officeart/2005/8/layout/process3"/>
    <dgm:cxn modelId="{49A428F7-20AE-488B-ABD0-D43CB035E851}" type="presParOf" srcId="{9200C664-2C3C-47B3-932A-E9DD9BACC058}" destId="{54DE022C-8623-41A9-BAA5-D010BC80476E}" srcOrd="4" destOrd="0" presId="urn:microsoft.com/office/officeart/2005/8/layout/process3"/>
    <dgm:cxn modelId="{879AD6D1-AA39-43CE-9981-AF3980D7EE66}" type="presParOf" srcId="{54DE022C-8623-41A9-BAA5-D010BC80476E}" destId="{CF1F91D2-F75C-4E14-B179-62FE4C9CBA62}" srcOrd="0" destOrd="0" presId="urn:microsoft.com/office/officeart/2005/8/layout/process3"/>
    <dgm:cxn modelId="{033EA026-2996-4268-B0EF-E6C46A0130BE}" type="presParOf" srcId="{54DE022C-8623-41A9-BAA5-D010BC80476E}" destId="{D530CB65-779D-4C56-9BDE-F0D4745C9740}" srcOrd="1" destOrd="0" presId="urn:microsoft.com/office/officeart/2005/8/layout/process3"/>
    <dgm:cxn modelId="{D2F7A4F4-3C38-463F-8C70-BCF0FCBE4777}" type="presParOf" srcId="{54DE022C-8623-41A9-BAA5-D010BC80476E}" destId="{7679B53A-5D81-4F0B-868E-339EF69DBAFC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44A141-E6AD-4E80-B07F-8D0BAC231763}">
      <dsp:nvSpPr>
        <dsp:cNvPr id="0" name=""/>
        <dsp:cNvSpPr/>
      </dsp:nvSpPr>
      <dsp:spPr>
        <a:xfrm rot="16200000">
          <a:off x="305508" y="-290227"/>
          <a:ext cx="1934334" cy="254535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Média e alta complexidade</a:t>
          </a:r>
        </a:p>
      </dsp:txBody>
      <dsp:txXfrm rot="5400000">
        <a:off x="0" y="15281"/>
        <a:ext cx="2545351" cy="1450750"/>
      </dsp:txXfrm>
    </dsp:sp>
    <dsp:sp modelId="{634E42D3-F48A-4170-BEF8-D18B4EEAC7A8}">
      <dsp:nvSpPr>
        <dsp:cNvPr id="0" name=""/>
        <dsp:cNvSpPr/>
      </dsp:nvSpPr>
      <dsp:spPr>
        <a:xfrm>
          <a:off x="2545351" y="0"/>
          <a:ext cx="2545351" cy="1934334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Ensino, pesquisa e extensão</a:t>
          </a:r>
        </a:p>
      </dsp:txBody>
      <dsp:txXfrm>
        <a:off x="2545351" y="0"/>
        <a:ext cx="2545351" cy="1450750"/>
      </dsp:txXfrm>
    </dsp:sp>
    <dsp:sp modelId="{41277466-A9F3-497E-BCEF-49FA53D322FF}">
      <dsp:nvSpPr>
        <dsp:cNvPr id="0" name=""/>
        <dsp:cNvSpPr/>
      </dsp:nvSpPr>
      <dsp:spPr>
        <a:xfrm rot="10800000">
          <a:off x="0" y="1934334"/>
          <a:ext cx="2545351" cy="1934334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369 leitos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2020- 40 UTI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2021- 70 UTI</a:t>
          </a:r>
        </a:p>
      </dsp:txBody>
      <dsp:txXfrm rot="10800000">
        <a:off x="0" y="2417917"/>
        <a:ext cx="2545351" cy="1450750"/>
      </dsp:txXfrm>
    </dsp:sp>
    <dsp:sp modelId="{D109CDCF-487E-4482-B2AB-895B15A85E9D}">
      <dsp:nvSpPr>
        <dsp:cNvPr id="0" name=""/>
        <dsp:cNvSpPr/>
      </dsp:nvSpPr>
      <dsp:spPr>
        <a:xfrm rot="5400000">
          <a:off x="2850860" y="1628825"/>
          <a:ext cx="1934334" cy="254535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Pacientes Intensivos</a:t>
          </a:r>
        </a:p>
      </dsp:txBody>
      <dsp:txXfrm rot="-5400000">
        <a:off x="2545351" y="2417917"/>
        <a:ext cx="2545351" cy="1450750"/>
      </dsp:txXfrm>
    </dsp:sp>
    <dsp:sp modelId="{67BB1B09-D4B6-4CD8-9B59-65F88DEC0B80}">
      <dsp:nvSpPr>
        <dsp:cNvPr id="0" name=""/>
        <dsp:cNvSpPr/>
      </dsp:nvSpPr>
      <dsp:spPr>
        <a:xfrm>
          <a:off x="1594479" y="1450750"/>
          <a:ext cx="1901744" cy="967167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COVID- 19</a:t>
          </a:r>
        </a:p>
      </dsp:txBody>
      <dsp:txXfrm>
        <a:off x="1641692" y="1497963"/>
        <a:ext cx="1807318" cy="8727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04F0BD-537F-46F6-A1FB-6065EBBD4D85}">
      <dsp:nvSpPr>
        <dsp:cNvPr id="0" name=""/>
        <dsp:cNvSpPr/>
      </dsp:nvSpPr>
      <dsp:spPr>
        <a:xfrm>
          <a:off x="1183337" y="0"/>
          <a:ext cx="3101795" cy="10678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Contratação de Profissionais </a:t>
          </a:r>
        </a:p>
      </dsp:txBody>
      <dsp:txXfrm>
        <a:off x="1214612" y="31275"/>
        <a:ext cx="3039245" cy="1005272"/>
      </dsp:txXfrm>
    </dsp:sp>
    <dsp:sp modelId="{6F8B2B4C-7608-46EC-AF75-B2477B2AF31A}">
      <dsp:nvSpPr>
        <dsp:cNvPr id="0" name=""/>
        <dsp:cNvSpPr/>
      </dsp:nvSpPr>
      <dsp:spPr>
        <a:xfrm rot="5400000">
          <a:off x="2534018" y="1094518"/>
          <a:ext cx="400433" cy="4805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600" kern="1200"/>
        </a:p>
      </dsp:txBody>
      <dsp:txXfrm rot="-5400000">
        <a:off x="2590079" y="1134561"/>
        <a:ext cx="288312" cy="280303"/>
      </dsp:txXfrm>
    </dsp:sp>
    <dsp:sp modelId="{40034314-5732-401F-B412-C0264AE7BD40}">
      <dsp:nvSpPr>
        <dsp:cNvPr id="0" name=""/>
        <dsp:cNvSpPr/>
      </dsp:nvSpPr>
      <dsp:spPr>
        <a:xfrm>
          <a:off x="1194178" y="1601733"/>
          <a:ext cx="3080114" cy="10678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Capacitações</a:t>
          </a:r>
        </a:p>
      </dsp:txBody>
      <dsp:txXfrm>
        <a:off x="1225453" y="1633008"/>
        <a:ext cx="3017564" cy="1005272"/>
      </dsp:txXfrm>
    </dsp:sp>
    <dsp:sp modelId="{7A3C68BC-FBC6-4F80-9A28-2B5CABF3885B}">
      <dsp:nvSpPr>
        <dsp:cNvPr id="0" name=""/>
        <dsp:cNvSpPr/>
      </dsp:nvSpPr>
      <dsp:spPr>
        <a:xfrm rot="5400000">
          <a:off x="2534018" y="2696251"/>
          <a:ext cx="400433" cy="4805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600" kern="1200"/>
        </a:p>
      </dsp:txBody>
      <dsp:txXfrm rot="-5400000">
        <a:off x="2590079" y="2736294"/>
        <a:ext cx="288312" cy="280303"/>
      </dsp:txXfrm>
    </dsp:sp>
    <dsp:sp modelId="{4D0B4571-B13C-41BC-8FDC-E30C875268CA}">
      <dsp:nvSpPr>
        <dsp:cNvPr id="0" name=""/>
        <dsp:cNvSpPr/>
      </dsp:nvSpPr>
      <dsp:spPr>
        <a:xfrm>
          <a:off x="1299882" y="3203467"/>
          <a:ext cx="2868705" cy="10678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Novos fluxos, protocolos e estratégias</a:t>
          </a:r>
        </a:p>
      </dsp:txBody>
      <dsp:txXfrm>
        <a:off x="1331157" y="3234742"/>
        <a:ext cx="2806155" cy="10052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BF6E27-9163-4493-988C-264C9A07B844}">
      <dsp:nvSpPr>
        <dsp:cNvPr id="0" name=""/>
        <dsp:cNvSpPr/>
      </dsp:nvSpPr>
      <dsp:spPr>
        <a:xfrm>
          <a:off x="2890" y="1332676"/>
          <a:ext cx="1314367" cy="907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2020</a:t>
          </a:r>
        </a:p>
      </dsp:txBody>
      <dsp:txXfrm>
        <a:off x="2890" y="1332676"/>
        <a:ext cx="1314367" cy="525746"/>
      </dsp:txXfrm>
    </dsp:sp>
    <dsp:sp modelId="{5AE78A56-99D8-4509-9F7C-A24ECBE870A1}">
      <dsp:nvSpPr>
        <dsp:cNvPr id="0" name=""/>
        <dsp:cNvSpPr/>
      </dsp:nvSpPr>
      <dsp:spPr>
        <a:xfrm>
          <a:off x="272098" y="2039173"/>
          <a:ext cx="1314367" cy="8480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100" kern="1200" dirty="0"/>
            <a:t>767</a:t>
          </a:r>
        </a:p>
      </dsp:txBody>
      <dsp:txXfrm>
        <a:off x="296938" y="2064013"/>
        <a:ext cx="1264687" cy="798418"/>
      </dsp:txXfrm>
    </dsp:sp>
    <dsp:sp modelId="{746BC04F-2DE8-4598-AF29-665279E6B20D}">
      <dsp:nvSpPr>
        <dsp:cNvPr id="0" name=""/>
        <dsp:cNvSpPr/>
      </dsp:nvSpPr>
      <dsp:spPr>
        <a:xfrm rot="21593565">
          <a:off x="1516511" y="1429931"/>
          <a:ext cx="422417" cy="32723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kern="1200"/>
        </a:p>
      </dsp:txBody>
      <dsp:txXfrm>
        <a:off x="1516511" y="1495471"/>
        <a:ext cx="324245" cy="196343"/>
      </dsp:txXfrm>
    </dsp:sp>
    <dsp:sp modelId="{195FB5DF-0D5C-425F-B0B3-8CFA04B060BB}">
      <dsp:nvSpPr>
        <dsp:cNvPr id="0" name=""/>
        <dsp:cNvSpPr/>
      </dsp:nvSpPr>
      <dsp:spPr>
        <a:xfrm>
          <a:off x="2114271" y="1328723"/>
          <a:ext cx="1314367" cy="907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2021</a:t>
          </a:r>
        </a:p>
      </dsp:txBody>
      <dsp:txXfrm>
        <a:off x="2114271" y="1328723"/>
        <a:ext cx="1314367" cy="525746"/>
      </dsp:txXfrm>
    </dsp:sp>
    <dsp:sp modelId="{DF27AB01-4909-464F-975E-D9D3430A650A}">
      <dsp:nvSpPr>
        <dsp:cNvPr id="0" name=""/>
        <dsp:cNvSpPr/>
      </dsp:nvSpPr>
      <dsp:spPr>
        <a:xfrm>
          <a:off x="2383479" y="2027316"/>
          <a:ext cx="1314367" cy="8639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100" kern="1200" dirty="0"/>
            <a:t>805</a:t>
          </a:r>
        </a:p>
      </dsp:txBody>
      <dsp:txXfrm>
        <a:off x="2408782" y="2052619"/>
        <a:ext cx="1263761" cy="813302"/>
      </dsp:txXfrm>
    </dsp:sp>
    <dsp:sp modelId="{17DB0C16-8ACD-4FCE-9174-959151277BF2}">
      <dsp:nvSpPr>
        <dsp:cNvPr id="0" name=""/>
        <dsp:cNvSpPr/>
      </dsp:nvSpPr>
      <dsp:spPr>
        <a:xfrm rot="21590074">
          <a:off x="3627891" y="1424894"/>
          <a:ext cx="422418" cy="32723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kern="1200"/>
        </a:p>
      </dsp:txBody>
      <dsp:txXfrm>
        <a:off x="3627891" y="1490484"/>
        <a:ext cx="324246" cy="196343"/>
      </dsp:txXfrm>
    </dsp:sp>
    <dsp:sp modelId="{D530CB65-779D-4C56-9BDE-F0D4745C9740}">
      <dsp:nvSpPr>
        <dsp:cNvPr id="0" name=""/>
        <dsp:cNvSpPr/>
      </dsp:nvSpPr>
      <dsp:spPr>
        <a:xfrm>
          <a:off x="4225652" y="1322627"/>
          <a:ext cx="1314367" cy="907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TOTAL</a:t>
          </a:r>
        </a:p>
      </dsp:txBody>
      <dsp:txXfrm>
        <a:off x="4225652" y="1322627"/>
        <a:ext cx="1314367" cy="525746"/>
      </dsp:txXfrm>
    </dsp:sp>
    <dsp:sp modelId="{7679B53A-5D81-4F0B-868E-339EF69DBAFC}">
      <dsp:nvSpPr>
        <dsp:cNvPr id="0" name=""/>
        <dsp:cNvSpPr/>
      </dsp:nvSpPr>
      <dsp:spPr>
        <a:xfrm>
          <a:off x="4494859" y="2009027"/>
          <a:ext cx="1314367" cy="8882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100" kern="1200" dirty="0"/>
            <a:t>1572</a:t>
          </a:r>
        </a:p>
      </dsp:txBody>
      <dsp:txXfrm>
        <a:off x="4520876" y="2035044"/>
        <a:ext cx="1262333" cy="8362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90CBEF-867F-4264-ABD5-606A79D53F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0DEA07D-6D6A-4619-83C4-4A905FC9D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B10C994-795C-46A2-AE7B-D916876F5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pPr/>
              <a:t>06/12/2022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879F28-4EBF-444E-AC45-9829F456F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42E24E-0D5C-45A7-A9DD-70E285547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597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B4225F-B151-4611-AFE1-272097690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40D7A8B-996D-4793-9F16-F3AA2CF9B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CEF77B-2DD2-4363-9AC8-446372A9E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pPr/>
              <a:t>06/12/2022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1773EFC-7656-4DB5-82CF-EF38737B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6EF310D-8209-4999-BD43-90C7F1D7B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0835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4ACDED8-BBE9-4AE7-8DE4-1CDB0BAFF2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F8D804D-4840-4830-BC20-4A9B72893B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2585D67-4375-4BCE-AFCD-0114A0257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pPr/>
              <a:t>06/12/2022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02433F3-677D-432E-AAA6-3ED1C96C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C96F3B1-EC73-465E-9CED-6A4684DE6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619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1DAA2D-9513-47A0-886F-DCB444DF5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6F56E92-7CD4-440E-B729-4377666DC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C3FA3A-40EE-4CE4-9FE8-4EEBB5593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pPr/>
              <a:t>06/12/2022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33ABB5-469E-4481-8505-A23B81882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A3925A9-17A1-4A06-B99B-73A64C827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3464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392577-0D75-4837-8823-08DD11167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6BE9836-F8DE-4D60-B434-6910474CC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51B8CD3-12F8-46A4-BB86-6669458DB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pPr/>
              <a:t>06/12/2022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334781-A0D7-4648-BD54-C0D7B2003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8600C4-1E77-4991-B360-CE5B30C16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3937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492AFB-74C4-493F-8EF4-CC50BF585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DAC6347-7C6A-4239-8FCE-0D3AEB7924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D1FDA2F-558B-48F0-9ECE-26B8BDCB9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D39D405-DBC2-49C4-85B0-3188528BB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pPr/>
              <a:t>06/12/2022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1204274-5CF0-464B-A9AB-777E9F54B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1A4D44A-A063-49C3-8D8B-A3EBD483B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3267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C41845-A4D2-499D-A819-AFC687061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CF488FB-9EC5-411C-B1CA-01BA74C95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D21FEE9-B650-487F-8242-091DAC33F0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DBCAF5B-7033-4432-8BA9-887295879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1DD21D8-62B0-4590-AC67-67A08C1EB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6DF75B6-02DD-42ED-AFC4-1BBB2C446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pPr/>
              <a:t>06/12/2022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A8BDC07-38C9-450C-A28E-D2F6F5CA2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AED9EF7-FA36-4428-91FA-390407C9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3853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4B639C-1F16-4C51-AFF1-6757709EE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A661CC4-A0B3-414E-8788-8EE59DC3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pPr/>
              <a:t>06/12/2022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7F446A4-23CE-47EB-B610-6418C95F4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A092EC1-A6A8-4239-9974-8BB488D86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3751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4495057-7D47-403B-B356-2F349A816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pPr/>
              <a:t>06/12/2022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8239E68-7977-4E0D-B7D3-C62C35AC0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4657B79-7E1E-442B-9168-7A312A50A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5312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08A8E4-539C-4319-89D5-1A058AA1D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D71AE9-2906-486E-88D2-D86F38529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0EE20E6-A5C9-40E5-90B8-3386CD7AA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5EE07B7-6A3F-45DF-B98A-6F3C4471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pPr/>
              <a:t>06/12/2022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F67BBFF-8C1D-40FE-A817-633935009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01CCA7F-E716-4F24-9B14-C917CBA0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4508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EE37E4-9702-4359-9BE0-3AE038EE4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DDEA338-E275-4313-89AE-FD3768952F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D8FC269-013A-4BD9-A7D3-189677FD17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022A9D0-2D22-4BFE-B368-9A19E99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pPr/>
              <a:t>06/12/2022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5731D06-9AB0-490A-92E3-8ED58D532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A188B44-D560-4987-B1C0-2A8A5DFE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3228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B8A9B15-C243-44DF-AD7B-821E84202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2CF5E43-DAAE-4673-9993-B18CE8379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DF21446-C417-4F72-84B0-28C01DA4C4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5187B-C78F-4AA7-BA26-EACF95A38C51}" type="datetimeFigureOut">
              <a:rPr lang="pt-BR" smtClean="0"/>
              <a:pPr/>
              <a:t>06/12/2022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15EEBBC-6D8B-45E8-8661-6AF5CC616F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E302E98-54C0-445F-B0E7-4C7C44190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4D666-6D4A-4401-BBA2-5D7B5DC13CD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449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sv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2.png" /><Relationship Id="rId5" Type="http://schemas.openxmlformats.org/officeDocument/2006/relationships/image" Target="../media/image11.png" /><Relationship Id="rId4" Type="http://schemas.openxmlformats.org/officeDocument/2006/relationships/image" Target="../media/image5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4.png" /><Relationship Id="rId5" Type="http://schemas.openxmlformats.org/officeDocument/2006/relationships/image" Target="../media/image13.png" /><Relationship Id="rId4" Type="http://schemas.openxmlformats.org/officeDocument/2006/relationships/image" Target="../media/image5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5.png" /><Relationship Id="rId4" Type="http://schemas.openxmlformats.org/officeDocument/2006/relationships/image" Target="../media/image5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6.png" /><Relationship Id="rId4" Type="http://schemas.openxmlformats.org/officeDocument/2006/relationships/image" Target="../media/image5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0.svg" /><Relationship Id="rId4" Type="http://schemas.openxmlformats.org/officeDocument/2006/relationships/image" Target="../media/image19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 /><Relationship Id="rId7" Type="http://schemas.openxmlformats.org/officeDocument/2006/relationships/image" Target="../media/image22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1.png" /><Relationship Id="rId5" Type="http://schemas.openxmlformats.org/officeDocument/2006/relationships/image" Target="../media/image20.svg" /><Relationship Id="rId4" Type="http://schemas.openxmlformats.org/officeDocument/2006/relationships/image" Target="../media/image19.png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 /><Relationship Id="rId3" Type="http://schemas.openxmlformats.org/officeDocument/2006/relationships/image" Target="../media/image4.png" /><Relationship Id="rId7" Type="http://schemas.openxmlformats.org/officeDocument/2006/relationships/diagramLayout" Target="../diagrams/layout1.xml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6" Type="http://schemas.openxmlformats.org/officeDocument/2006/relationships/diagramData" Target="../diagrams/data1.xml" /><Relationship Id="rId5" Type="http://schemas.openxmlformats.org/officeDocument/2006/relationships/image" Target="../media/image6.png" /><Relationship Id="rId10" Type="http://schemas.microsoft.com/office/2007/relationships/diagramDrawing" Target="../diagrams/drawing1.xml" /><Relationship Id="rId4" Type="http://schemas.openxmlformats.org/officeDocument/2006/relationships/image" Target="../media/image5.png" /><Relationship Id="rId9" Type="http://schemas.openxmlformats.org/officeDocument/2006/relationships/diagramColors" Target="../diagrams/colors1.xml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 /><Relationship Id="rId13" Type="http://schemas.openxmlformats.org/officeDocument/2006/relationships/diagramQuickStyle" Target="../diagrams/quickStyle3.xml" /><Relationship Id="rId3" Type="http://schemas.openxmlformats.org/officeDocument/2006/relationships/image" Target="../media/image4.png" /><Relationship Id="rId7" Type="http://schemas.openxmlformats.org/officeDocument/2006/relationships/diagramQuickStyle" Target="../diagrams/quickStyle2.xml" /><Relationship Id="rId12" Type="http://schemas.openxmlformats.org/officeDocument/2006/relationships/diagramLayout" Target="../diagrams/layout3.xml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6" Type="http://schemas.openxmlformats.org/officeDocument/2006/relationships/diagramLayout" Target="../diagrams/layout2.xml" /><Relationship Id="rId11" Type="http://schemas.openxmlformats.org/officeDocument/2006/relationships/diagramData" Target="../diagrams/data3.xml" /><Relationship Id="rId5" Type="http://schemas.openxmlformats.org/officeDocument/2006/relationships/diagramData" Target="../diagrams/data2.xml" /><Relationship Id="rId15" Type="http://schemas.microsoft.com/office/2007/relationships/diagramDrawing" Target="../diagrams/drawing3.xml" /><Relationship Id="rId10" Type="http://schemas.openxmlformats.org/officeDocument/2006/relationships/image" Target="../media/image7.png" /><Relationship Id="rId4" Type="http://schemas.openxmlformats.org/officeDocument/2006/relationships/image" Target="../media/image5.png" /><Relationship Id="rId9" Type="http://schemas.microsoft.com/office/2007/relationships/diagramDrawing" Target="../diagrams/drawing2.xml" /><Relationship Id="rId14" Type="http://schemas.openxmlformats.org/officeDocument/2006/relationships/diagramColors" Target="../diagrams/colors3.xml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 /><Relationship Id="rId3" Type="http://schemas.openxmlformats.org/officeDocument/2006/relationships/image" Target="../media/image8.png" /><Relationship Id="rId7" Type="http://schemas.openxmlformats.org/officeDocument/2006/relationships/diagramLayout" Target="../diagrams/layout4.xml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6" Type="http://schemas.openxmlformats.org/officeDocument/2006/relationships/diagramData" Target="../diagrams/data4.xml" /><Relationship Id="rId5" Type="http://schemas.openxmlformats.org/officeDocument/2006/relationships/image" Target="../media/image5.png" /><Relationship Id="rId10" Type="http://schemas.microsoft.com/office/2007/relationships/diagramDrawing" Target="../diagrams/drawing4.xml" /><Relationship Id="rId4" Type="http://schemas.openxmlformats.org/officeDocument/2006/relationships/image" Target="../media/image4.png" /><Relationship Id="rId9" Type="http://schemas.openxmlformats.org/officeDocument/2006/relationships/diagramColors" Target="../diagrams/colors4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9.png" /><Relationship Id="rId4" Type="http://schemas.openxmlformats.org/officeDocument/2006/relationships/image" Target="../media/image5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9.png" /><Relationship Id="rId4" Type="http://schemas.openxmlformats.org/officeDocument/2006/relationships/image" Target="../media/image5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0.png" /><Relationship Id="rId4" Type="http://schemas.openxmlformats.org/officeDocument/2006/relationships/image" Target="../media/image5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0.png" /><Relationship Id="rId4" Type="http://schemas.openxmlformats.org/officeDocument/2006/relationships/image" Target="../media/image5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0.png" /><Relationship Id="rId4" Type="http://schemas.openxmlformats.org/officeDocument/2006/relationships/image" Target="../media/image5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9B1FE6B-CB29-4850-A504-6F2E05FEE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66FC7C87-E5EA-430E-93EE-EE58FF9FC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80446" y="-1108881"/>
            <a:ext cx="9031108" cy="90757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25C5651-BB44-4FDD-8D06-2686807FF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54656"/>
            <a:ext cx="9144000" cy="1966487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</a:pPr>
            <a:r>
              <a:rPr lang="pt-BR" sz="2000" b="1" dirty="0">
                <a:latin typeface="Bookman Old Style" panose="02050604050505020204" pitchFamily="18" charset="0"/>
                <a:ea typeface="+mn-ea"/>
                <a:cs typeface="+mn-cs"/>
              </a:rPr>
              <a:t>Brasília-DF, 06 de dezembro/22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25EC890-C464-4F48-A469-10379CBB9A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75" y="472459"/>
            <a:ext cx="3750000" cy="111269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8843101-E69C-4E7B-B87C-958A7F41B1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49" y="6010443"/>
            <a:ext cx="5403302" cy="540330"/>
          </a:xfrm>
          <a:prstGeom prst="rect">
            <a:avLst/>
          </a:prstGeom>
        </p:spPr>
      </p:pic>
      <p:sp>
        <p:nvSpPr>
          <p:cNvPr id="4" name="Subtítulo 2">
            <a:extLst>
              <a:ext uri="{FF2B5EF4-FFF2-40B4-BE49-F238E27FC236}">
                <a16:creationId xmlns:a16="http://schemas.microsoft.com/office/drawing/2014/main" id="{833545FA-ACE1-74FE-4AE6-5EB51CC10B0B}"/>
              </a:ext>
            </a:extLst>
          </p:cNvPr>
          <p:cNvSpPr txBox="1">
            <a:spLocks/>
          </p:cNvSpPr>
          <p:nvPr/>
        </p:nvSpPr>
        <p:spPr>
          <a:xfrm>
            <a:off x="1580446" y="1966679"/>
            <a:ext cx="9144000" cy="1112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2000" b="1" dirty="0">
                <a:latin typeface="Bookman Old Style" panose="02050604050505020204" pitchFamily="18" charset="0"/>
              </a:rPr>
              <a:t>Seminário Internacional Plataforma Clínica Global Covid-19 e Pós-Covid/ Organização Mundial da Saúde- OMS: Resultados da Pesquisa, Desafios e Lições Aprendidas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05367AD-1BAA-1F30-F160-3EBE399059C6}"/>
              </a:ext>
            </a:extLst>
          </p:cNvPr>
          <p:cNvSpPr txBox="1"/>
          <p:nvPr/>
        </p:nvSpPr>
        <p:spPr>
          <a:xfrm>
            <a:off x="2779059" y="3451177"/>
            <a:ext cx="6096000" cy="1480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HOSPITAL GETÚLIO VARGAS - PIAUÍ</a:t>
            </a:r>
          </a:p>
          <a:p>
            <a:pPr marL="45720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45720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45720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Dra. Nirvania do Vale Carvalho</a:t>
            </a:r>
          </a:p>
        </p:txBody>
      </p:sp>
    </p:spTree>
    <p:extLst>
      <p:ext uri="{BB962C8B-B14F-4D97-AF65-F5344CB8AC3E}">
        <p14:creationId xmlns:p14="http://schemas.microsoft.com/office/powerpoint/2010/main" val="3590418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9B1FE6B-CB29-4850-A504-6F2E05FEE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25C5651-BB44-4FDD-8D06-2686807FF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4587"/>
            <a:ext cx="10515600" cy="702141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</a:pPr>
            <a:r>
              <a:rPr lang="pt-BR" sz="2400" b="1" dirty="0">
                <a:latin typeface="Bookman Old Style" panose="02050604050505020204" pitchFamily="18" charset="0"/>
                <a:ea typeface="+mn-ea"/>
                <a:cs typeface="+mn-cs"/>
              </a:rPr>
              <a:t>SITUAÇÃO DAS HOSPITALIZAÇÕES POR COVID-19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25EC890-C464-4F48-A469-10379CBB9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5" y="-23912"/>
            <a:ext cx="3750000" cy="111269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8843101-E69C-4E7B-B87C-958A7F41B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49" y="6010443"/>
            <a:ext cx="5403302" cy="540330"/>
          </a:xfrm>
          <a:prstGeom prst="rect">
            <a:avLst/>
          </a:prstGeom>
        </p:spPr>
      </p:pic>
      <p:pic>
        <p:nvPicPr>
          <p:cNvPr id="10" name="Espaço Reservado para Conteúdo 9">
            <a:extLst>
              <a:ext uri="{FF2B5EF4-FFF2-40B4-BE49-F238E27FC236}">
                <a16:creationId xmlns:a16="http://schemas.microsoft.com/office/drawing/2014/main" id="{B77480D6-8D35-202E-67EA-49FCA2CDCF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4389" t="20675" r="23346" b="28437"/>
          <a:stretch/>
        </p:blipFill>
        <p:spPr>
          <a:xfrm>
            <a:off x="1178859" y="2117682"/>
            <a:ext cx="6333565" cy="3468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D147FFCD-6F16-90FF-0D01-2B6AC9DDFB69}"/>
              </a:ext>
            </a:extLst>
          </p:cNvPr>
          <p:cNvSpPr/>
          <p:nvPr/>
        </p:nvSpPr>
        <p:spPr>
          <a:xfrm>
            <a:off x="3299012" y="2393575"/>
            <a:ext cx="1317812" cy="242047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67464232-D097-9476-E41A-A4F96609B2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7106" y="2554299"/>
            <a:ext cx="915713" cy="39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7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9B1FE6B-CB29-4850-A504-6F2E05FEE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25C5651-BB44-4FDD-8D06-2686807FF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4587"/>
            <a:ext cx="6914322" cy="702141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</a:pPr>
            <a:r>
              <a:rPr lang="pt-BR" sz="2400" b="1" dirty="0">
                <a:latin typeface="Bookman Old Style" panose="02050604050505020204" pitchFamily="18" charset="0"/>
                <a:ea typeface="+mn-ea"/>
                <a:cs typeface="+mn-cs"/>
              </a:rPr>
              <a:t>DESAFIOS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25EC890-C464-4F48-A469-10379CBB9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5" y="-23912"/>
            <a:ext cx="3750000" cy="111269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8843101-E69C-4E7B-B87C-958A7F41B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49" y="6010443"/>
            <a:ext cx="5403302" cy="540330"/>
          </a:xfrm>
          <a:prstGeom prst="rect">
            <a:avLst/>
          </a:prstGeom>
        </p:spPr>
      </p:pic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8B730BE6-D7FB-D326-0805-5DDD6B48D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494" y="1879603"/>
            <a:ext cx="7239000" cy="4351338"/>
          </a:xfrm>
        </p:spPr>
        <p:txBody>
          <a:bodyPr>
            <a:normAutofit/>
          </a:bodyPr>
          <a:lstStyle/>
          <a:p>
            <a:pPr algn="just"/>
            <a:r>
              <a:rPr lang="pt-BR" sz="2000" dirty="0"/>
              <a:t>Prontuário físico x Prontuário eletrônico;</a:t>
            </a:r>
          </a:p>
          <a:p>
            <a:pPr algn="just"/>
            <a:endParaRPr lang="pt-BR" sz="1050" dirty="0"/>
          </a:p>
          <a:p>
            <a:pPr algn="just"/>
            <a:r>
              <a:rPr lang="pt-BR" sz="2000" dirty="0"/>
              <a:t>Registro dos profissionais de saúde;</a:t>
            </a:r>
          </a:p>
          <a:p>
            <a:pPr algn="just"/>
            <a:endParaRPr lang="pt-BR" sz="1000" dirty="0"/>
          </a:p>
          <a:p>
            <a:pPr algn="just"/>
            <a:r>
              <a:rPr lang="pt-BR" sz="2000" dirty="0"/>
              <a:t>Sistema externo a instituição;</a:t>
            </a:r>
          </a:p>
          <a:p>
            <a:pPr algn="just"/>
            <a:endParaRPr lang="pt-BR" sz="1000" dirty="0"/>
          </a:p>
          <a:p>
            <a:pPr algn="just"/>
            <a:r>
              <a:rPr lang="pt-BR" sz="2000" dirty="0"/>
              <a:t>Dados das instituições de origem;</a:t>
            </a:r>
          </a:p>
          <a:p>
            <a:pPr algn="just"/>
            <a:endParaRPr lang="pt-BR" sz="1000" dirty="0"/>
          </a:p>
          <a:p>
            <a:pPr algn="just"/>
            <a:r>
              <a:rPr lang="pt-BR" sz="2000" dirty="0"/>
              <a:t>Registro de exames laboratoriais e de imagem;</a:t>
            </a:r>
          </a:p>
          <a:p>
            <a:pPr algn="just"/>
            <a:endParaRPr lang="pt-BR" sz="1000" dirty="0"/>
          </a:p>
          <a:p>
            <a:pPr algn="just"/>
            <a:r>
              <a:rPr lang="pt-BR" sz="2000" dirty="0"/>
              <a:t>Inexistência de alguns dados no banco de dados do Sistema de Informação Hospitalar (HIS).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F893CB5E-E5AD-1F98-ED81-7B92EC600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9988" y="3220911"/>
            <a:ext cx="4258235" cy="281868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10E64E1B-6DA2-48FD-0403-9F2814FF8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9987" y="578588"/>
            <a:ext cx="4254167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9B1FE6B-CB29-4850-A504-6F2E05FEE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25C5651-BB44-4FDD-8D06-2686807FF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4587"/>
            <a:ext cx="10515600" cy="702141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</a:pPr>
            <a:r>
              <a:rPr lang="pt-BR" sz="2400" b="1" dirty="0">
                <a:latin typeface="Bookman Old Style" panose="02050604050505020204" pitchFamily="18" charset="0"/>
                <a:ea typeface="+mn-ea"/>
                <a:cs typeface="+mn-cs"/>
              </a:rPr>
              <a:t>DESAFIOS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25EC890-C464-4F48-A469-10379CBB9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5" y="-23912"/>
            <a:ext cx="3750000" cy="111269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8843101-E69C-4E7B-B87C-958A7F41B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49" y="6010443"/>
            <a:ext cx="5403302" cy="540330"/>
          </a:xfrm>
          <a:prstGeom prst="rect">
            <a:avLst/>
          </a:prstGeom>
        </p:spPr>
      </p:pic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8B730BE6-D7FB-D326-0805-5DDD6B48D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52" y="1888568"/>
            <a:ext cx="6630793" cy="4384213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10000"/>
              </a:lnSpc>
            </a:pPr>
            <a:r>
              <a:rPr lang="pt-BR" sz="2000" dirty="0"/>
              <a:t>Manter os atendimentos aos pacientes sem Covid, por ser uma hospital de referência; </a:t>
            </a:r>
          </a:p>
          <a:p>
            <a:pPr algn="just">
              <a:lnSpc>
                <a:spcPct val="110000"/>
              </a:lnSpc>
            </a:pPr>
            <a:r>
              <a:rPr lang="pt-BR" sz="2000" dirty="0"/>
              <a:t>Evitar a disseminação do vírus dentro da instituição por meio da criação de novos fluxos para todos os processos de trabalho; </a:t>
            </a:r>
          </a:p>
          <a:p>
            <a:pPr algn="just">
              <a:lnSpc>
                <a:spcPct val="110000"/>
              </a:lnSpc>
            </a:pPr>
            <a:r>
              <a:rPr lang="pt-BR" sz="2000" dirty="0"/>
              <a:t>Garantir os insumos necessários para o combate da doença e prevenção de contaminação entre os profissionais de saúde; </a:t>
            </a:r>
          </a:p>
          <a:p>
            <a:pPr algn="just">
              <a:lnSpc>
                <a:spcPct val="110000"/>
              </a:lnSpc>
            </a:pPr>
            <a:r>
              <a:rPr lang="pt-BR" sz="2000" dirty="0"/>
              <a:t>Promover saúde mental para os colaboradores no momento de crise;</a:t>
            </a:r>
          </a:p>
          <a:p>
            <a:pPr algn="just">
              <a:lnSpc>
                <a:spcPct val="110000"/>
              </a:lnSpc>
            </a:pPr>
            <a:r>
              <a:rPr lang="pt-BR" sz="2000" dirty="0"/>
              <a:t>Capacitar equipes inexperientes; </a:t>
            </a:r>
          </a:p>
          <a:p>
            <a:pPr algn="just">
              <a:lnSpc>
                <a:spcPct val="110000"/>
              </a:lnSpc>
            </a:pPr>
            <a:r>
              <a:rPr lang="pt-BR" sz="2000" dirty="0"/>
              <a:t>Adaptar a comunicação paciente e família, devido o isolamento, por meio de videoconferência; </a:t>
            </a:r>
          </a:p>
          <a:p>
            <a:pPr algn="just">
              <a:lnSpc>
                <a:spcPct val="110000"/>
              </a:lnSpc>
            </a:pPr>
            <a:r>
              <a:rPr lang="pt-BR" sz="2000" dirty="0"/>
              <a:t>A sincronia entre a alta gestão e toda equipe de líderes para alinhamento das decisões e ações, no intuito de proporcionar um </a:t>
            </a:r>
            <a:r>
              <a:rPr lang="pt-BR" sz="2000" b="1" dirty="0"/>
              <a:t>atendimento de qualidade e segurança aos pacientes</a:t>
            </a:r>
            <a:r>
              <a:rPr lang="pt-BR" sz="2000" dirty="0"/>
              <a:t>, apesar das adversidades daquele momento.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CD810E1A-5CD7-67BA-B695-0CEADCBC79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BBACD5D-6FEE-D2CE-F1B6-DDED4AEBFB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691" b="21502"/>
          <a:stretch/>
        </p:blipFill>
        <p:spPr>
          <a:xfrm>
            <a:off x="6913012" y="1944870"/>
            <a:ext cx="5075720" cy="4065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292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9B1FE6B-CB29-4850-A504-6F2E05FEE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25C5651-BB44-4FDD-8D06-2686807FF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4587"/>
            <a:ext cx="10515600" cy="702141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</a:pPr>
            <a:r>
              <a:rPr lang="pt-BR" sz="2400" b="1" dirty="0">
                <a:latin typeface="Bookman Old Style" panose="02050604050505020204" pitchFamily="18" charset="0"/>
                <a:ea typeface="+mn-ea"/>
                <a:cs typeface="+mn-cs"/>
              </a:rPr>
              <a:t>LIÇÕES APRENDIDAS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25EC890-C464-4F48-A469-10379CBB9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5" y="-23912"/>
            <a:ext cx="3750000" cy="111269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8843101-E69C-4E7B-B87C-958A7F41B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49" y="6010443"/>
            <a:ext cx="5403302" cy="540330"/>
          </a:xfrm>
          <a:prstGeom prst="rect">
            <a:avLst/>
          </a:prstGeom>
        </p:spPr>
      </p:pic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8B730BE6-D7FB-D326-0805-5DDD6B48D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494" y="1786838"/>
            <a:ext cx="6728012" cy="4351338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00000"/>
              </a:lnSpc>
            </a:pPr>
            <a:r>
              <a:rPr lang="pt-BR" sz="2200" dirty="0"/>
              <a:t>A importância da educação permanente dos profissionais de saúde; </a:t>
            </a:r>
          </a:p>
          <a:p>
            <a:pPr algn="just">
              <a:lnSpc>
                <a:spcPct val="100000"/>
              </a:lnSpc>
            </a:pPr>
            <a:r>
              <a:rPr lang="pt-BR" sz="2200" dirty="0"/>
              <a:t>A eficácia da comunicação efetiva entre profissionais, pacientes e família; </a:t>
            </a:r>
          </a:p>
          <a:p>
            <a:pPr algn="just">
              <a:lnSpc>
                <a:spcPct val="100000"/>
              </a:lnSpc>
            </a:pPr>
            <a:r>
              <a:rPr lang="pt-BR" sz="2200" dirty="0"/>
              <a:t>O embasamento da prática clínica em protocolos assistenciais;</a:t>
            </a:r>
          </a:p>
          <a:p>
            <a:pPr algn="just">
              <a:lnSpc>
                <a:spcPct val="100000"/>
              </a:lnSpc>
            </a:pPr>
            <a:r>
              <a:rPr lang="pt-BR" sz="2200" dirty="0"/>
              <a:t>O envolvimento e a participação da gestão em momentos de crise;</a:t>
            </a:r>
          </a:p>
          <a:p>
            <a:pPr algn="just">
              <a:lnSpc>
                <a:spcPct val="100000"/>
              </a:lnSpc>
            </a:pPr>
            <a:r>
              <a:rPr lang="pt-BR" sz="2200" dirty="0"/>
              <a:t>A avaliação de indicadores como estratégias de sucesso. </a:t>
            </a:r>
          </a:p>
          <a:p>
            <a:pPr algn="just">
              <a:lnSpc>
                <a:spcPct val="100000"/>
              </a:lnSpc>
            </a:pPr>
            <a:r>
              <a:rPr lang="pt-BR" sz="2200" dirty="0"/>
              <a:t>A importância do preenchimento dos registros pelos profissional de saúde </a:t>
            </a:r>
          </a:p>
          <a:p>
            <a:pPr algn="just"/>
            <a:endParaRPr lang="pt-BR" sz="2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164EED7-ECC8-8FF9-100C-8AFFA80F75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50" b="7449"/>
          <a:stretch/>
        </p:blipFill>
        <p:spPr>
          <a:xfrm>
            <a:off x="7376246" y="1827740"/>
            <a:ext cx="4661672" cy="394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5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7CF1EB-BF60-46A2-B516-07DDC2A1A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solidFill>
                  <a:schemeClr val="accent1"/>
                </a:solidFill>
                <a:latin typeface="Gilda Display" panose="02000000000000000000" pitchFamily="2" charset="0"/>
              </a:rPr>
              <a:t>Referências 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644E1050-AC8B-5C83-C6A3-2A2770AE0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816" y="1470212"/>
            <a:ext cx="10818984" cy="470675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t-BR" sz="1400" dirty="0"/>
              <a:t>ARRUDA, DEG et al. Prognóstico de pacientes com Covid-19 e doenças crônicas: uma revisão sistemática. Comunicação em Ciências da Saúde, v. 31, n. 03, p. 79-88, 2020.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/>
              <a:t>CIOTTI, M. et al. The Covid-19 </a:t>
            </a:r>
            <a:r>
              <a:rPr lang="pt-BR" sz="1400" dirty="0" err="1"/>
              <a:t>pandemic</a:t>
            </a:r>
            <a:r>
              <a:rPr lang="pt-BR" sz="1400" dirty="0"/>
              <a:t>. </a:t>
            </a:r>
            <a:r>
              <a:rPr lang="pt-BR" sz="1400" dirty="0" err="1"/>
              <a:t>Critical</a:t>
            </a:r>
            <a:r>
              <a:rPr lang="pt-BR" sz="1400" dirty="0"/>
              <a:t> reviews in </a:t>
            </a:r>
            <a:r>
              <a:rPr lang="pt-BR" sz="1400" dirty="0" err="1"/>
              <a:t>clinical</a:t>
            </a:r>
            <a:r>
              <a:rPr lang="pt-BR" sz="1400" dirty="0"/>
              <a:t> </a:t>
            </a:r>
            <a:r>
              <a:rPr lang="pt-BR" sz="1400" dirty="0" err="1"/>
              <a:t>laboratory</a:t>
            </a:r>
            <a:r>
              <a:rPr lang="pt-BR" sz="1400" dirty="0"/>
              <a:t> </a:t>
            </a:r>
            <a:r>
              <a:rPr lang="pt-BR" sz="1400" dirty="0" err="1"/>
              <a:t>sciences</a:t>
            </a:r>
            <a:r>
              <a:rPr lang="pt-BR" sz="1400" dirty="0"/>
              <a:t>, v. 57, n. 6, p. 365-388, 2020.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/>
              <a:t>DAS MERCÊS, SO; LIMA, FLO; DE VASCONCELLOS NETO, JRT. Associação da Covid19 com: idade e comorbidades médicas. </a:t>
            </a:r>
            <a:r>
              <a:rPr lang="pt-BR" sz="1400" dirty="0" err="1"/>
              <a:t>Research</a:t>
            </a:r>
            <a:r>
              <a:rPr lang="pt-BR" sz="1400" dirty="0"/>
              <a:t>, Society </a:t>
            </a:r>
            <a:r>
              <a:rPr lang="pt-BR" sz="1400" dirty="0" err="1"/>
              <a:t>and</a:t>
            </a:r>
            <a:r>
              <a:rPr lang="pt-BR" sz="1400" dirty="0"/>
              <a:t> </a:t>
            </a:r>
            <a:r>
              <a:rPr lang="pt-BR" sz="1400" dirty="0" err="1"/>
              <a:t>Development</a:t>
            </a:r>
            <a:r>
              <a:rPr lang="pt-BR" sz="1400" dirty="0"/>
              <a:t>, v. 9, n. 10, p. e1299108285-e1299108285, 2020.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/>
              <a:t>DE OLIVEIRA, BC et al. Perfil epidemiológico e clínico de pacientes com Covid-19 em uma Unidade de Terapia Intensiva de um hospital público de Teresina-PI. </a:t>
            </a:r>
            <a:r>
              <a:rPr lang="pt-BR" sz="1400" dirty="0" err="1"/>
              <a:t>Research</a:t>
            </a:r>
            <a:r>
              <a:rPr lang="pt-BR" sz="1400" dirty="0"/>
              <a:t>, Society </a:t>
            </a:r>
            <a:r>
              <a:rPr lang="pt-BR" sz="1400" dirty="0" err="1"/>
              <a:t>and</a:t>
            </a:r>
            <a:r>
              <a:rPr lang="pt-BR" sz="1400" dirty="0"/>
              <a:t> </a:t>
            </a:r>
            <a:r>
              <a:rPr lang="pt-BR" sz="1400" dirty="0" err="1"/>
              <a:t>Development</a:t>
            </a:r>
            <a:r>
              <a:rPr lang="pt-BR" sz="1400" dirty="0"/>
              <a:t>, v. 10, n. 14, p. e563101422053-e563101422053, 2021.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/>
              <a:t>DE SOUSA, CDBK et al. Perfil epidemiológico da Covid-19 no Estado do Espírito Santo, Brasil, de março de 2020 a junho 2021. J Hum Growth </a:t>
            </a:r>
            <a:r>
              <a:rPr lang="pt-BR" sz="1400" dirty="0" err="1"/>
              <a:t>Dev</a:t>
            </a:r>
            <a:r>
              <a:rPr lang="pt-BR" sz="1400" dirty="0"/>
              <a:t>, v. 31, n. 3, p. 507-520, 2021.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/>
              <a:t>DESSIE, Z. G., ZEWOTIR, T. "</a:t>
            </a:r>
            <a:r>
              <a:rPr lang="pt-BR" sz="1400" dirty="0" err="1"/>
              <a:t>Mortality-related</a:t>
            </a:r>
            <a:r>
              <a:rPr lang="pt-BR" sz="1400" dirty="0"/>
              <a:t> </a:t>
            </a:r>
            <a:r>
              <a:rPr lang="pt-BR" sz="1400" dirty="0" err="1"/>
              <a:t>risk</a:t>
            </a:r>
            <a:r>
              <a:rPr lang="pt-BR" sz="1400" dirty="0"/>
              <a:t> </a:t>
            </a:r>
            <a:r>
              <a:rPr lang="pt-BR" sz="1400" dirty="0" err="1"/>
              <a:t>factors</a:t>
            </a:r>
            <a:r>
              <a:rPr lang="pt-BR" sz="1400" dirty="0"/>
              <a:t> </a:t>
            </a:r>
            <a:r>
              <a:rPr lang="pt-BR" sz="1400" dirty="0" err="1"/>
              <a:t>of</a:t>
            </a:r>
            <a:r>
              <a:rPr lang="pt-BR" sz="1400" dirty="0"/>
              <a:t> COVID-19: a </a:t>
            </a:r>
            <a:r>
              <a:rPr lang="pt-BR" sz="1400" dirty="0" err="1"/>
              <a:t>systematic</a:t>
            </a:r>
            <a:r>
              <a:rPr lang="pt-BR" sz="1400" dirty="0"/>
              <a:t> review </a:t>
            </a:r>
            <a:r>
              <a:rPr lang="pt-BR" sz="1400" dirty="0" err="1"/>
              <a:t>and</a:t>
            </a:r>
            <a:r>
              <a:rPr lang="pt-BR" sz="1400" dirty="0"/>
              <a:t> meta-</a:t>
            </a:r>
            <a:r>
              <a:rPr lang="pt-BR" sz="1400" dirty="0" err="1"/>
              <a:t>analysis</a:t>
            </a:r>
            <a:r>
              <a:rPr lang="pt-BR" sz="1400" dirty="0"/>
              <a:t> </a:t>
            </a:r>
            <a:r>
              <a:rPr lang="pt-BR" sz="1400" dirty="0" err="1"/>
              <a:t>of</a:t>
            </a:r>
            <a:r>
              <a:rPr lang="pt-BR" sz="1400" dirty="0"/>
              <a:t> 42 </a:t>
            </a:r>
            <a:r>
              <a:rPr lang="pt-BR" sz="1400" dirty="0" err="1"/>
              <a:t>studies</a:t>
            </a:r>
            <a:r>
              <a:rPr lang="pt-BR" sz="1400" dirty="0"/>
              <a:t> </a:t>
            </a:r>
            <a:r>
              <a:rPr lang="pt-BR" sz="1400" dirty="0" err="1"/>
              <a:t>and</a:t>
            </a:r>
            <a:r>
              <a:rPr lang="pt-BR" sz="1400" dirty="0"/>
              <a:t> 423,117 </a:t>
            </a:r>
            <a:r>
              <a:rPr lang="pt-BR" sz="1400" dirty="0" err="1"/>
              <a:t>patients</a:t>
            </a:r>
            <a:r>
              <a:rPr lang="pt-BR" sz="1400" dirty="0"/>
              <a:t>", BMC </a:t>
            </a:r>
            <a:r>
              <a:rPr lang="pt-BR" sz="1400" dirty="0" err="1"/>
              <a:t>Infectious</a:t>
            </a:r>
            <a:r>
              <a:rPr lang="pt-BR" sz="1400" dirty="0"/>
              <a:t> </a:t>
            </a:r>
            <a:r>
              <a:rPr lang="pt-BR" sz="1400" dirty="0" err="1"/>
              <a:t>Diseases</a:t>
            </a:r>
            <a:r>
              <a:rPr lang="pt-BR" sz="1400" dirty="0"/>
              <a:t>, v. 21, n. 1, 2021. DOI: 10.1186/s12879-021-06536-3. Disponível em: https://doi.org/10.1186/s12879-021-06536-3.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/>
              <a:t>FEITOZA, TMO et al. Comorbidades E Covid-19. Revista Interfaces: Saúde, Humanas e Tecnologia, v. 8, n. 3, p. 711-723, 2020.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/>
              <a:t>LANA, RM et al. Identificação de grupos prioritários para a vacinação contra Covid-19 no Brasil. Cadernos de Saúde Pública, v. 37, 2021.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/>
              <a:t>MACIEL, EL et al. Fatores associados ao óbito hospitalar por Covid-19 no Espírito Santo, 2020. Epidemiologia e Serviços de Saúde, v. 29, 2020.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/>
              <a:t>SOUZA, LG; RANDOW, R; SIVIERO, PCL. Reflexões em tempos de Covid-19: diferenciais por sexo e idade. Comunicação em Ciências da Saúde, v. 31, p. 75-83, 2020. 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</p:spTree>
    <p:extLst>
      <p:ext uri="{BB962C8B-B14F-4D97-AF65-F5344CB8AC3E}">
        <p14:creationId xmlns:p14="http://schemas.microsoft.com/office/powerpoint/2010/main" val="143247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31716" y="0"/>
            <a:ext cx="6824258" cy="685800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56D9EC7-BC82-76C2-8B16-2FCB20F38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83" y="2868533"/>
            <a:ext cx="3541782" cy="235971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F57E5E6-87F5-0113-0013-AF4C856CACF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9540" y="240489"/>
            <a:ext cx="3579425" cy="2442364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325C5651-BB44-4FDD-8D06-2686807FF644}"/>
              </a:ext>
            </a:extLst>
          </p:cNvPr>
          <p:cNvSpPr txBox="1">
            <a:spLocks/>
          </p:cNvSpPr>
          <p:nvPr/>
        </p:nvSpPr>
        <p:spPr>
          <a:xfrm>
            <a:off x="4782405" y="2768671"/>
            <a:ext cx="5480712" cy="87528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OBRIGADA!</a:t>
            </a:r>
          </a:p>
        </p:txBody>
      </p:sp>
    </p:spTree>
    <p:extLst>
      <p:ext uri="{BB962C8B-B14F-4D97-AF65-F5344CB8AC3E}">
        <p14:creationId xmlns:p14="http://schemas.microsoft.com/office/powerpoint/2010/main" val="326764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9B1FE6B-CB29-4850-A504-6F2E05FEE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25C5651-BB44-4FDD-8D06-2686807FF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64" y="1112696"/>
            <a:ext cx="10515600" cy="702141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</a:pPr>
            <a:r>
              <a:rPr lang="pt-BR" sz="2800" b="1" dirty="0">
                <a:latin typeface="Bookman Old Style" panose="02050604050505020204" pitchFamily="18" charset="0"/>
                <a:ea typeface="+mn-ea"/>
                <a:cs typeface="+mn-cs"/>
              </a:rPr>
              <a:t>HOSPITAL GETÚLIO VARGAS - PI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25EC890-C464-4F48-A469-10379CBB9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5" y="-23912"/>
            <a:ext cx="3750000" cy="111269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8843101-E69C-4E7B-B87C-958A7F41B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49" y="6010443"/>
            <a:ext cx="5403302" cy="54033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552355D-444D-7537-1D01-77993A19CA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312" y="1935648"/>
            <a:ext cx="4943605" cy="3969269"/>
          </a:xfrm>
          <a:prstGeom prst="rect">
            <a:avLst/>
          </a:prstGeom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22740C43-060D-833C-4B6D-3A61E2FE3F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7809390"/>
              </p:ext>
            </p:extLst>
          </p:nvPr>
        </p:nvGraphicFramePr>
        <p:xfrm>
          <a:off x="6363854" y="1920363"/>
          <a:ext cx="5090703" cy="3868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95234974-3B07-ADA3-9BC9-1966B7BFE438}"/>
              </a:ext>
            </a:extLst>
          </p:cNvPr>
          <p:cNvSpPr/>
          <p:nvPr/>
        </p:nvSpPr>
        <p:spPr>
          <a:xfrm>
            <a:off x="5433917" y="3657545"/>
            <a:ext cx="929937" cy="45258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5356099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9B1FE6B-CB29-4850-A504-6F2E05FEE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25C5651-BB44-4FDD-8D06-2686807FF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64" y="1112696"/>
            <a:ext cx="10515600" cy="702141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</a:pPr>
            <a:r>
              <a:rPr lang="pt-BR" sz="2800" b="1" dirty="0">
                <a:latin typeface="Bookman Old Style" panose="02050604050505020204" pitchFamily="18" charset="0"/>
                <a:ea typeface="+mn-ea"/>
                <a:cs typeface="+mn-cs"/>
              </a:rPr>
              <a:t>HOSPITAL GETÚLIO VARGAS - PI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25EC890-C464-4F48-A469-10379CBB9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5" y="-23912"/>
            <a:ext cx="3750000" cy="111269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8843101-E69C-4E7B-B87C-958A7F41B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49" y="6010443"/>
            <a:ext cx="5403302" cy="540330"/>
          </a:xfrm>
          <a:prstGeom prst="rect">
            <a:avLst/>
          </a:prstGeom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22740C43-060D-833C-4B6D-3A61E2FE3F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0255527"/>
              </p:ext>
            </p:extLst>
          </p:nvPr>
        </p:nvGraphicFramePr>
        <p:xfrm>
          <a:off x="6363854" y="1920363"/>
          <a:ext cx="5090703" cy="3868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95234974-3B07-ADA3-9BC9-1966B7BFE438}"/>
              </a:ext>
            </a:extLst>
          </p:cNvPr>
          <p:cNvSpPr/>
          <p:nvPr/>
        </p:nvSpPr>
        <p:spPr>
          <a:xfrm>
            <a:off x="5433917" y="3657545"/>
            <a:ext cx="1854389" cy="45258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2900560-91AE-ACA2-AFEC-4F6B8C27F8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964" y="1875088"/>
            <a:ext cx="5043953" cy="3870216"/>
          </a:xfrm>
          <a:prstGeom prst="rect">
            <a:avLst/>
          </a:prstGeom>
        </p:spPr>
      </p:pic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ADA133EE-5919-A493-6EEC-2670AFADC4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3372883"/>
              </p:ext>
            </p:extLst>
          </p:nvPr>
        </p:nvGraphicFramePr>
        <p:xfrm>
          <a:off x="6203576" y="1739153"/>
          <a:ext cx="5468471" cy="4271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129847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9B1FE6B-CB29-4850-A504-6F2E05FEE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25C5651-BB44-4FDD-8D06-2686807FF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4587"/>
            <a:ext cx="10515600" cy="702141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</a:pPr>
            <a:r>
              <a:rPr lang="pt-BR" sz="2400" b="1" dirty="0">
                <a:latin typeface="Bookman Old Style" panose="02050604050505020204" pitchFamily="18" charset="0"/>
                <a:ea typeface="+mn-ea"/>
                <a:cs typeface="+mn-cs"/>
              </a:rPr>
              <a:t>SITUAÇÃO DAS HOSPITALIZAÇÕES POR COVID-19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EB130CFD-0F4C-1CE0-A892-165A94F63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5320"/>
          <a:stretch/>
        </p:blipFill>
        <p:spPr>
          <a:xfrm>
            <a:off x="7030840" y="2061882"/>
            <a:ext cx="4742060" cy="351669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25EC890-C464-4F48-A469-10379CBB9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5" y="-23912"/>
            <a:ext cx="3750000" cy="111269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8843101-E69C-4E7B-B87C-958A7F41B1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49" y="6010443"/>
            <a:ext cx="5403302" cy="540330"/>
          </a:xfrm>
          <a:prstGeom prst="rect">
            <a:avLst/>
          </a:prstGeom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1130432C-70FD-1A7B-616B-608B56E21B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4088373"/>
              </p:ext>
            </p:extLst>
          </p:nvPr>
        </p:nvGraphicFramePr>
        <p:xfrm>
          <a:off x="678329" y="1088784"/>
          <a:ext cx="5812118" cy="4219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id="{DBDFBA18-632D-CF6E-CB3F-F75DD26ED94D}"/>
              </a:ext>
            </a:extLst>
          </p:cNvPr>
          <p:cNvSpPr txBox="1"/>
          <p:nvPr/>
        </p:nvSpPr>
        <p:spPr>
          <a:xfrm>
            <a:off x="555525" y="4407348"/>
            <a:ext cx="6056215" cy="129586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/>
              <a:t>O perfil das admissões foi principalmente de pacientes graves, que necessitavam de cuidados intensivos, os quais muitas vezes já chegavam em franca insuficiência respiratória.</a:t>
            </a:r>
          </a:p>
        </p:txBody>
      </p:sp>
    </p:spTree>
    <p:extLst>
      <p:ext uri="{BB962C8B-B14F-4D97-AF65-F5344CB8AC3E}">
        <p14:creationId xmlns:p14="http://schemas.microsoft.com/office/powerpoint/2010/main" val="2052163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9B1FE6B-CB29-4850-A504-6F2E05FEE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25C5651-BB44-4FDD-8D06-2686807FF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4587"/>
            <a:ext cx="10515600" cy="702141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</a:pPr>
            <a:r>
              <a:rPr lang="pt-BR" sz="2400" b="1" dirty="0">
                <a:latin typeface="Bookman Old Style" panose="02050604050505020204" pitchFamily="18" charset="0"/>
                <a:ea typeface="+mn-ea"/>
                <a:cs typeface="+mn-cs"/>
              </a:rPr>
              <a:t>SITUAÇÃO DAS HOSPITALIZAÇÕES POR COVID-19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25EC890-C464-4F48-A469-10379CBB9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5" y="-23912"/>
            <a:ext cx="3750000" cy="111269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8843101-E69C-4E7B-B87C-958A7F41B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49" y="6010443"/>
            <a:ext cx="5403302" cy="540330"/>
          </a:xfrm>
          <a:prstGeom prst="rect">
            <a:avLst/>
          </a:prstGeom>
        </p:spPr>
      </p:pic>
      <p:pic>
        <p:nvPicPr>
          <p:cNvPr id="12" name="Espaço Reservado para Conteúdo 11">
            <a:extLst>
              <a:ext uri="{FF2B5EF4-FFF2-40B4-BE49-F238E27FC236}">
                <a16:creationId xmlns:a16="http://schemas.microsoft.com/office/drawing/2014/main" id="{2A0C0A8C-D3B0-BB63-54E4-877D3A4159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0912" t="35097" r="22882" b="10653"/>
          <a:stretch/>
        </p:blipFill>
        <p:spPr>
          <a:xfrm>
            <a:off x="5898777" y="2081975"/>
            <a:ext cx="6176682" cy="3353532"/>
          </a:xfr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1E1EB782-722E-3C36-2798-C12B10FB22D7}"/>
              </a:ext>
            </a:extLst>
          </p:cNvPr>
          <p:cNvSpPr txBox="1"/>
          <p:nvPr/>
        </p:nvSpPr>
        <p:spPr>
          <a:xfrm>
            <a:off x="247322" y="1975652"/>
            <a:ext cx="4880489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400" dirty="0"/>
              <a:t>Maio a agosto de 2020 (443 casos) </a:t>
            </a:r>
          </a:p>
          <a:p>
            <a:endParaRPr lang="pt-BR" sz="2400" dirty="0"/>
          </a:p>
          <a:p>
            <a:r>
              <a:rPr lang="pt-BR" sz="2400" dirty="0"/>
              <a:t>Março a junho de 2021 (697 casos)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72725657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9B1FE6B-CB29-4850-A504-6F2E05FEE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25C5651-BB44-4FDD-8D06-2686807FF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4587"/>
            <a:ext cx="10515600" cy="702141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</a:pPr>
            <a:r>
              <a:rPr lang="pt-BR" sz="2400" b="1" dirty="0">
                <a:latin typeface="Bookman Old Style" panose="02050604050505020204" pitchFamily="18" charset="0"/>
                <a:ea typeface="+mn-ea"/>
                <a:cs typeface="+mn-cs"/>
              </a:rPr>
              <a:t>SITUAÇÃO DAS HOSPITALIZAÇÕES POR COVID-19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25EC890-C464-4F48-A469-10379CBB9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5" y="-23912"/>
            <a:ext cx="3750000" cy="111269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8843101-E69C-4E7B-B87C-958A7F41B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49" y="6010443"/>
            <a:ext cx="5403302" cy="540330"/>
          </a:xfrm>
          <a:prstGeom prst="rect">
            <a:avLst/>
          </a:prstGeom>
        </p:spPr>
      </p:pic>
      <p:pic>
        <p:nvPicPr>
          <p:cNvPr id="12" name="Espaço Reservado para Conteúdo 11">
            <a:extLst>
              <a:ext uri="{FF2B5EF4-FFF2-40B4-BE49-F238E27FC236}">
                <a16:creationId xmlns:a16="http://schemas.microsoft.com/office/drawing/2014/main" id="{2A0C0A8C-D3B0-BB63-54E4-877D3A4159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0912" t="35097" r="22882" b="10653"/>
          <a:stretch/>
        </p:blipFill>
        <p:spPr>
          <a:xfrm>
            <a:off x="5898777" y="2081975"/>
            <a:ext cx="6176682" cy="3353532"/>
          </a:xfr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1E1EB782-722E-3C36-2798-C12B10FB22D7}"/>
              </a:ext>
            </a:extLst>
          </p:cNvPr>
          <p:cNvSpPr txBox="1"/>
          <p:nvPr/>
        </p:nvSpPr>
        <p:spPr>
          <a:xfrm>
            <a:off x="247322" y="1975652"/>
            <a:ext cx="4880489" cy="147732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400" dirty="0"/>
              <a:t>Maio a agosto de 2020 (443 casos) </a:t>
            </a:r>
          </a:p>
          <a:p>
            <a:endParaRPr lang="pt-BR" sz="2400" dirty="0"/>
          </a:p>
          <a:p>
            <a:r>
              <a:rPr lang="pt-BR" sz="2400" dirty="0"/>
              <a:t>Março a junho de 2021 (697 casos) </a:t>
            </a:r>
          </a:p>
          <a:p>
            <a:endParaRPr lang="pt-BR" dirty="0"/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7465F044-0B07-1200-2463-50456858F8A2}"/>
              </a:ext>
            </a:extLst>
          </p:cNvPr>
          <p:cNvCxnSpPr/>
          <p:nvPr/>
        </p:nvCxnSpPr>
        <p:spPr>
          <a:xfrm>
            <a:off x="7010400" y="2447365"/>
            <a:ext cx="251012" cy="4751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66032427-FAF2-E9AC-AF19-E44BF2793C3A}"/>
              </a:ext>
            </a:extLst>
          </p:cNvPr>
          <p:cNvCxnSpPr/>
          <p:nvPr/>
        </p:nvCxnSpPr>
        <p:spPr>
          <a:xfrm>
            <a:off x="8283387" y="2184099"/>
            <a:ext cx="251012" cy="4751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6DA6520-0EDF-0DE7-487A-EC6AEEA8695F}"/>
              </a:ext>
            </a:extLst>
          </p:cNvPr>
          <p:cNvSpPr txBox="1"/>
          <p:nvPr/>
        </p:nvSpPr>
        <p:spPr>
          <a:xfrm>
            <a:off x="187846" y="3682982"/>
            <a:ext cx="4939966" cy="200054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dirty="0"/>
              <a:t> </a:t>
            </a:r>
            <a:r>
              <a:rPr lang="pt-BR" sz="2400" b="1" dirty="0"/>
              <a:t>Comorbidades (59%)</a:t>
            </a:r>
          </a:p>
          <a:p>
            <a:pPr algn="just"/>
            <a:r>
              <a:rPr lang="pt-BR" sz="2000" dirty="0"/>
              <a:t>Cardiopatias, hipertensão arterial, problemas respiratórios e diabetes como aceleradoras de um prognóstico pior na evolução da doença causada pelo SARS-CoV-2 (FEITOZA et al., 2020). </a:t>
            </a:r>
          </a:p>
        </p:txBody>
      </p:sp>
    </p:spTree>
    <p:extLst>
      <p:ext uri="{BB962C8B-B14F-4D97-AF65-F5344CB8AC3E}">
        <p14:creationId xmlns:p14="http://schemas.microsoft.com/office/powerpoint/2010/main" val="5027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9B1FE6B-CB29-4850-A504-6F2E05FEE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25C5651-BB44-4FDD-8D06-2686807FF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4587"/>
            <a:ext cx="10515600" cy="702141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</a:pPr>
            <a:r>
              <a:rPr lang="pt-BR" sz="2400" b="1" dirty="0">
                <a:latin typeface="Bookman Old Style" panose="02050604050505020204" pitchFamily="18" charset="0"/>
                <a:ea typeface="+mn-ea"/>
                <a:cs typeface="+mn-cs"/>
              </a:rPr>
              <a:t>SITUAÇÃO DAS HOSPITALIZAÇÕES POR COVID-19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25EC890-C464-4F48-A469-10379CBB9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5" y="-23912"/>
            <a:ext cx="3750000" cy="111269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8843101-E69C-4E7B-B87C-958A7F41B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49" y="6010443"/>
            <a:ext cx="5403302" cy="540330"/>
          </a:xfrm>
          <a:prstGeom prst="rect">
            <a:avLst/>
          </a:prstGeom>
        </p:spPr>
      </p:pic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66172E60-1A32-9A6E-D712-E1AAC5148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4273" t="20469" r="25780" b="12574"/>
          <a:stretch/>
        </p:blipFill>
        <p:spPr>
          <a:xfrm>
            <a:off x="906642" y="1783975"/>
            <a:ext cx="5691382" cy="3751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138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9B1FE6B-CB29-4850-A504-6F2E05FEE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25C5651-BB44-4FDD-8D06-2686807FF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4587"/>
            <a:ext cx="10515600" cy="702141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</a:pPr>
            <a:r>
              <a:rPr lang="pt-BR" sz="2400" b="1" dirty="0">
                <a:latin typeface="Bookman Old Style" panose="02050604050505020204" pitchFamily="18" charset="0"/>
                <a:ea typeface="+mn-ea"/>
                <a:cs typeface="+mn-cs"/>
              </a:rPr>
              <a:t>SITUAÇÃO DAS HOSPITALIZAÇÕES POR COVID-19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25EC890-C464-4F48-A469-10379CBB9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5" y="-23912"/>
            <a:ext cx="3750000" cy="111269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8843101-E69C-4E7B-B87C-958A7F41B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49" y="6010443"/>
            <a:ext cx="5403302" cy="540330"/>
          </a:xfrm>
          <a:prstGeom prst="rect">
            <a:avLst/>
          </a:prstGeom>
        </p:spPr>
      </p:pic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66172E60-1A32-9A6E-D712-E1AAC5148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4273" t="20469" r="25780" b="12574"/>
          <a:stretch/>
        </p:blipFill>
        <p:spPr>
          <a:xfrm>
            <a:off x="906642" y="1783975"/>
            <a:ext cx="5691382" cy="3751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DD63389D-E336-94B6-2192-A94557490406}"/>
              </a:ext>
            </a:extLst>
          </p:cNvPr>
          <p:cNvSpPr/>
          <p:nvPr/>
        </p:nvSpPr>
        <p:spPr>
          <a:xfrm>
            <a:off x="1559859" y="2994212"/>
            <a:ext cx="546847" cy="164950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CCF56360-C6B8-5BFE-E931-B2F1AA410839}"/>
              </a:ext>
            </a:extLst>
          </p:cNvPr>
          <p:cNvSpPr/>
          <p:nvPr/>
        </p:nvSpPr>
        <p:spPr>
          <a:xfrm>
            <a:off x="2739924" y="1846728"/>
            <a:ext cx="654425" cy="28996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DE93AEB3-927D-0388-173C-2AAC79E89155}"/>
              </a:ext>
            </a:extLst>
          </p:cNvPr>
          <p:cNvSpPr/>
          <p:nvPr/>
        </p:nvSpPr>
        <p:spPr>
          <a:xfrm>
            <a:off x="4018602" y="2866479"/>
            <a:ext cx="546847" cy="164950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6F24DCF8-B249-83DC-FBE8-9C1B1A139871}"/>
              </a:ext>
            </a:extLst>
          </p:cNvPr>
          <p:cNvSpPr/>
          <p:nvPr/>
        </p:nvSpPr>
        <p:spPr>
          <a:xfrm>
            <a:off x="5225389" y="3107887"/>
            <a:ext cx="546847" cy="164950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6859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9B1FE6B-CB29-4850-A504-6F2E05FEE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25C5651-BB44-4FDD-8D06-2686807FF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4587"/>
            <a:ext cx="10515600" cy="702141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</a:pPr>
            <a:r>
              <a:rPr lang="pt-BR" sz="2400" b="1" dirty="0">
                <a:latin typeface="Bookman Old Style" panose="02050604050505020204" pitchFamily="18" charset="0"/>
                <a:ea typeface="+mn-ea"/>
                <a:cs typeface="+mn-cs"/>
              </a:rPr>
              <a:t>SITUAÇÃO DAS HOSPITALIZAÇÕES POR COVID-19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25EC890-C464-4F48-A469-10379CBB9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5" y="-23912"/>
            <a:ext cx="3750000" cy="111269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8843101-E69C-4E7B-B87C-958A7F41B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49" y="6010443"/>
            <a:ext cx="5403302" cy="540330"/>
          </a:xfrm>
          <a:prstGeom prst="rect">
            <a:avLst/>
          </a:prstGeom>
        </p:spPr>
      </p:pic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66172E60-1A32-9A6E-D712-E1AAC5148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4273" t="20469" r="25780" b="12574"/>
          <a:stretch/>
        </p:blipFill>
        <p:spPr>
          <a:xfrm>
            <a:off x="906642" y="1783975"/>
            <a:ext cx="5691382" cy="3751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39D65DBC-CE2A-4063-4135-E42361DB4AE7}"/>
              </a:ext>
            </a:extLst>
          </p:cNvPr>
          <p:cNvSpPr/>
          <p:nvPr/>
        </p:nvSpPr>
        <p:spPr>
          <a:xfrm>
            <a:off x="2716306" y="1728172"/>
            <a:ext cx="1221539" cy="301415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67C71E0-4E53-33F5-ADF4-FB00FBCCDB79}"/>
              </a:ext>
            </a:extLst>
          </p:cNvPr>
          <p:cNvSpPr txBox="1"/>
          <p:nvPr/>
        </p:nvSpPr>
        <p:spPr>
          <a:xfrm>
            <a:off x="6890448" y="1846728"/>
            <a:ext cx="5009128" cy="147732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dirty="0"/>
              <a:t>Em Teresina -PI, no ano de 2020, trouxe perfis de pacientes semelhantes ao encontrado, com a  média de idade de 63,9, o sexo masculino em 55% dos casos e a hipertensão arterial a comorbidade mais comum (DE OLIVEIRA, 2021). 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655098F-A486-18E7-15D4-5C4D5C4B2422}"/>
              </a:ext>
            </a:extLst>
          </p:cNvPr>
          <p:cNvSpPr txBox="1"/>
          <p:nvPr/>
        </p:nvSpPr>
        <p:spPr>
          <a:xfrm>
            <a:off x="6890448" y="3429000"/>
            <a:ext cx="5009128" cy="203132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dirty="0"/>
              <a:t>Pacientes com comorbidades e os fatores de risco de óbitos por Covid-19, como a faixa etária em torno de 60 anos ou mais, apresentou o maior número de óbitos, estando diretamente ligado aos casos novos de comorbidades como cardiopatia e diabetes (DAS MERCÊS; LIMA; DE VASCONCELLOS NETO, 2020).</a:t>
            </a:r>
          </a:p>
        </p:txBody>
      </p:sp>
    </p:spTree>
    <p:extLst>
      <p:ext uri="{BB962C8B-B14F-4D97-AF65-F5344CB8AC3E}">
        <p14:creationId xmlns:p14="http://schemas.microsoft.com/office/powerpoint/2010/main" val="20610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1013</Words>
  <Application>Microsoft Office PowerPoint</Application>
  <PresentationFormat>Widescreen</PresentationFormat>
  <Paragraphs>85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6" baseType="lpstr">
      <vt:lpstr>Tema do Office</vt:lpstr>
      <vt:lpstr>Brasília-DF, 06 de dezembro/22</vt:lpstr>
      <vt:lpstr>HOSPITAL GETÚLIO VARGAS - PI</vt:lpstr>
      <vt:lpstr>HOSPITAL GETÚLIO VARGAS - PI</vt:lpstr>
      <vt:lpstr>SITUAÇÃO DAS HOSPITALIZAÇÕES POR COVID-19</vt:lpstr>
      <vt:lpstr>SITUAÇÃO DAS HOSPITALIZAÇÕES POR COVID-19</vt:lpstr>
      <vt:lpstr>SITUAÇÃO DAS HOSPITALIZAÇÕES POR COVID-19</vt:lpstr>
      <vt:lpstr>SITUAÇÃO DAS HOSPITALIZAÇÕES POR COVID-19</vt:lpstr>
      <vt:lpstr>SITUAÇÃO DAS HOSPITALIZAÇÕES POR COVID-19</vt:lpstr>
      <vt:lpstr>SITUAÇÃO DAS HOSPITALIZAÇÕES POR COVID-19</vt:lpstr>
      <vt:lpstr>SITUAÇÃO DAS HOSPITALIZAÇÕES POR COVID-19</vt:lpstr>
      <vt:lpstr>DESAFIOS</vt:lpstr>
      <vt:lpstr>DESAFIOS</vt:lpstr>
      <vt:lpstr>LIÇÕES APRENDIDAS </vt:lpstr>
      <vt:lpstr>Referências 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Estudo de caracterização clínica e manejo de pacientes hospitalizados com Covid-19: contribuindo com o SUS e a Plataforma Clínica Global da OMS</dc:title>
  <dc:creator>Tati Hellmann</dc:creator>
  <cp:lastModifiedBy>nirvaniacarvalho Carvalho</cp:lastModifiedBy>
  <cp:revision>18</cp:revision>
  <dcterms:created xsi:type="dcterms:W3CDTF">2022-11-29T12:41:48Z</dcterms:created>
  <dcterms:modified xsi:type="dcterms:W3CDTF">2022-12-06T09:41:47Z</dcterms:modified>
</cp:coreProperties>
</file>