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0" r:id="rId5"/>
    <p:sldId id="267" r:id="rId6"/>
    <p:sldId id="268" r:id="rId7"/>
    <p:sldId id="257" r:id="rId8"/>
    <p:sldId id="259" r:id="rId9"/>
    <p:sldId id="266" r:id="rId10"/>
    <p:sldId id="261" r:id="rId11"/>
    <p:sldId id="262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0F4"/>
    <a:srgbClr val="3C30E7"/>
    <a:srgbClr val="F2DFF5"/>
    <a:srgbClr val="CF8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39" autoAdjust="0"/>
  </p:normalViewPr>
  <p:slideViewPr>
    <p:cSldViewPr snapToGrid="0">
      <p:cViewPr varScale="1">
        <p:scale>
          <a:sx n="86" d="100"/>
          <a:sy n="86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0CBEF-867F-4264-ABD5-606A79D53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DEA07D-6D6A-4619-83C4-4A905FC9D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10C994-795C-46A2-AE7B-D916876F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879F28-4EBF-444E-AC45-9829F456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2E24E-0D5C-45A7-A9DD-70E28554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59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4225F-B151-4611-AFE1-27209769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0D7A8B-996D-4793-9F16-F3AA2CF9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CEF77B-2DD2-4363-9AC8-446372A9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773EFC-7656-4DB5-82CF-EF38737B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F310D-8209-4999-BD43-90C7F1D7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83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ACDED8-BBE9-4AE7-8DE4-1CDB0BAFF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8D804D-4840-4830-BC20-4A9B7289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585D67-4375-4BCE-AFCD-0114A025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2433F3-677D-432E-AAA6-3ED1C96C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96F3B1-EC73-465E-9CED-6A4684DE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19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DAA2D-9513-47A0-886F-DCB444DF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56E92-7CD4-440E-B729-4377666DC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C3FA3A-40EE-4CE4-9FE8-4EEBB559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33ABB5-469E-4481-8505-A23B8188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3925A9-17A1-4A06-B99B-73A64C82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6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92577-0D75-4837-8823-08DD111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BE9836-F8DE-4D60-B434-6910474C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1B8CD3-12F8-46A4-BB86-6669458D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334781-A0D7-4648-BD54-C0D7B200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8600C4-1E77-4991-B360-CE5B30C1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93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2AFB-74C4-493F-8EF4-CC50BF58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C6347-7C6A-4239-8FCE-0D3AEB792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1FDA2F-558B-48F0-9ECE-26B8BDCB9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39D405-DBC2-49C4-85B0-3188528B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204274-5CF0-464B-A9AB-777E9F54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A4D44A-A063-49C3-8D8B-A3EBD483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41845-A4D2-499D-A819-AFC68706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F488FB-9EC5-411C-B1CA-01BA74C9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21FEE9-B650-487F-8242-091DAC33F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DBCAF5B-7033-4432-8BA9-887295879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DD21D8-62B0-4590-AC67-67A08C1EB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DF75B6-02DD-42ED-AFC4-1BBB2C44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8BDC07-38C9-450C-A28E-D2F6F5CA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AED9EF7-FA36-4428-91FA-390407C9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85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B639C-1F16-4C51-AFF1-6757709E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661CC4-A0B3-414E-8788-8EE59DC3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F446A4-23CE-47EB-B610-6418C95F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092EC1-A6A8-4239-9974-8BB488D8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75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495057-7D47-403B-B356-2F349A81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239E68-7977-4E0D-B7D3-C62C35AC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657B79-7E1E-442B-9168-7A312A50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3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8A8E4-539C-4319-89D5-1A058AA1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D71AE9-2906-486E-88D2-D86F385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EE20E6-A5C9-40E5-90B8-3386CD7AA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EE07B7-6A3F-45DF-B98A-6F3C4471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67BBFF-8C1D-40FE-A817-63393500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CCA7F-E716-4F24-9B14-C917CBA0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5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E37E4-9702-4359-9BE0-3AE038EE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DEA338-E275-4313-89AE-FD3768952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8FC269-013A-4BD9-A7D3-189677FD1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22A9D0-2D22-4BFE-B368-9A19E997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731D06-9AB0-490A-92E3-8ED58D53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188B44-D560-4987-B1C0-2A8A5DFE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2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8A9B15-C243-44DF-AD7B-821E8420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CF5E43-DAAE-4673-9993-B18CE8379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F21446-C417-4F72-84B0-28C01DA4C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187B-C78F-4AA7-BA26-EACF95A38C5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5EEBBC-6D8B-45E8-8661-6AF5CC616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02E98-54C0-445F-B0E7-4C7C4419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4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B1FE6B-CB29-4850-A504-6F2E05FEE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6FC7C87-E5EA-430E-93EE-EE58FF9FC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0446" y="-1108881"/>
            <a:ext cx="9031108" cy="90757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5C5651-BB44-4FDD-8D06-2686807FF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724" y="5286409"/>
            <a:ext cx="9144000" cy="32470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pt-BR" sz="2000" b="1" dirty="0">
                <a:latin typeface="Bookman Old Style" panose="02050604050505020204" pitchFamily="18" charset="0"/>
                <a:ea typeface="+mn-ea"/>
                <a:cs typeface="+mn-cs"/>
              </a:rPr>
              <a:t>Brasília-DF, 05 de dezembro/22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25EC890-C464-4F48-A469-10379CBB9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5" y="472459"/>
            <a:ext cx="3750000" cy="11126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8843101-E69C-4E7B-B87C-958A7F41B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49" y="6010443"/>
            <a:ext cx="5403302" cy="540330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833545FA-ACE1-74FE-4AE6-5EB51CC10B0B}"/>
              </a:ext>
            </a:extLst>
          </p:cNvPr>
          <p:cNvSpPr txBox="1">
            <a:spLocks/>
          </p:cNvSpPr>
          <p:nvPr/>
        </p:nvSpPr>
        <p:spPr>
          <a:xfrm>
            <a:off x="1580446" y="1934971"/>
            <a:ext cx="9144000" cy="111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ctr">
              <a:lnSpc>
                <a:spcPct val="115000"/>
              </a:lnSpc>
            </a:pPr>
            <a:r>
              <a:rPr lang="pt-BR" sz="2000" b="1" dirty="0">
                <a:latin typeface="Bookman Old Style" panose="02050604050505020204" pitchFamily="18" charset="0"/>
              </a:rPr>
              <a:t>Seminário Internacional Plataforma Clínica Global Covid-19 e Pós-Covid/ Organização Mundial da Saúde- OMS: Resultados da Pesquisa, Desafios e Lições Aprendidas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55AD40-A2CF-3EAE-F009-377FA5C925E9}"/>
              </a:ext>
            </a:extLst>
          </p:cNvPr>
          <p:cNvSpPr txBox="1"/>
          <p:nvPr/>
        </p:nvSpPr>
        <p:spPr>
          <a:xfrm>
            <a:off x="1536053" y="3647933"/>
            <a:ext cx="94173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Bef>
                <a:spcPts val="1200"/>
              </a:spcBef>
              <a:spcAft>
                <a:spcPts val="600"/>
              </a:spcAft>
            </a:pPr>
            <a:r>
              <a:rPr lang="pt-BR" sz="2000" b="1" kern="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Hospital Estadual de Vila Velha Dr. Nilton de Barros - HESVV e Hospital Estadual Dr. Jayme Santos Neves - HEJSN – SES Espírito Santo</a:t>
            </a:r>
            <a:endParaRPr lang="pt-BR" sz="2000" b="1" kern="0" dirty="0"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6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graphicFrame>
        <p:nvGraphicFramePr>
          <p:cNvPr id="3" name="Tabela 10">
            <a:extLst>
              <a:ext uri="{FF2B5EF4-FFF2-40B4-BE49-F238E27FC236}">
                <a16:creationId xmlns:a16="http://schemas.microsoft.com/office/drawing/2014/main" id="{B9FA969A-F012-7EA4-C8C0-73D949F14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30698"/>
              </p:ext>
            </p:extLst>
          </p:nvPr>
        </p:nvGraphicFramePr>
        <p:xfrm>
          <a:off x="2334870" y="1244303"/>
          <a:ext cx="6480000" cy="304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71972328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71592814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539204627"/>
                    </a:ext>
                  </a:extLst>
                </a:gridCol>
              </a:tblGrid>
              <a:tr h="3958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Feminino (dias)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Masculino (dias)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076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0-4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61,7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26,7</a:t>
                      </a:r>
                      <a:endParaRPr lang="pt-B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76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14-17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14,9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15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18-45</a:t>
                      </a:r>
                      <a:endParaRPr lang="pt-B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14,8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15,2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69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46-65</a:t>
                      </a:r>
                      <a:endParaRPr lang="pt-B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17,5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16,9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02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66-75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16,7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18,1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559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76+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15,9</a:t>
                      </a:r>
                      <a:endParaRPr lang="pt-B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15,9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4182910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6D42A4B7-7105-2622-CCB7-6EF7E47CC5E1}"/>
              </a:ext>
            </a:extLst>
          </p:cNvPr>
          <p:cNvSpPr txBox="1"/>
          <p:nvPr/>
        </p:nvSpPr>
        <p:spPr>
          <a:xfrm>
            <a:off x="84793" y="762797"/>
            <a:ext cx="11537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Média de permanência (dias) dos pacientes hospitalizados por COVID-19 no HEJSN.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544384-C0FB-8033-F8A0-F8CC80A98C5B}"/>
              </a:ext>
            </a:extLst>
          </p:cNvPr>
          <p:cNvSpPr txBox="1"/>
          <p:nvPr/>
        </p:nvSpPr>
        <p:spPr>
          <a:xfrm>
            <a:off x="2698796" y="4266671"/>
            <a:ext cx="6309481" cy="50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740 (13,6%) casos de readmissão hospitalar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03DD487-C8AD-E479-1B61-0D511C87C50E}"/>
              </a:ext>
            </a:extLst>
          </p:cNvPr>
          <p:cNvSpPr txBox="1"/>
          <p:nvPr/>
        </p:nvSpPr>
        <p:spPr>
          <a:xfrm>
            <a:off x="4828970" y="4865636"/>
            <a:ext cx="3937474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Bookman Old Style" panose="02050604050505020204" pitchFamily="18" charset="0"/>
                <a:ea typeface="Arial" panose="020B0604020202020204" pitchFamily="34" charset="0"/>
              </a:rPr>
              <a:t>Até 15 dias da alta: </a:t>
            </a: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94 (1,7%) </a:t>
            </a:r>
            <a:endParaRPr lang="pt-BR" sz="1800" dirty="0"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B6EBDB9-077A-D72C-F969-0A59FF2FAF00}"/>
              </a:ext>
            </a:extLst>
          </p:cNvPr>
          <p:cNvSpPr txBox="1"/>
          <p:nvPr/>
        </p:nvSpPr>
        <p:spPr>
          <a:xfrm>
            <a:off x="4850410" y="5323877"/>
            <a:ext cx="3364906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Até 30 dias: 222 (4.1%) </a:t>
            </a:r>
            <a:endParaRPr lang="pt-BR" sz="1800" dirty="0"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C3DCE3-49BC-73FF-33B8-A3F09851B0BA}"/>
              </a:ext>
            </a:extLst>
          </p:cNvPr>
          <p:cNvSpPr txBox="1"/>
          <p:nvPr/>
        </p:nvSpPr>
        <p:spPr>
          <a:xfrm>
            <a:off x="4850410" y="5831961"/>
            <a:ext cx="3256497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Bookman Old Style" panose="02050604050505020204" pitchFamily="18" charset="0"/>
                <a:ea typeface="Arial" panose="020B0604020202020204" pitchFamily="34" charset="0"/>
              </a:rPr>
              <a:t>Até 180 dias: </a:t>
            </a: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424 (7.8%).</a:t>
            </a:r>
            <a:endParaRPr lang="pt-BR" sz="1800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20" name="Seta: Curva para a Direita 19">
            <a:extLst>
              <a:ext uri="{FF2B5EF4-FFF2-40B4-BE49-F238E27FC236}">
                <a16:creationId xmlns:a16="http://schemas.microsoft.com/office/drawing/2014/main" id="{105D6C8B-2616-E546-5D09-ACA8DEE65BEF}"/>
              </a:ext>
            </a:extLst>
          </p:cNvPr>
          <p:cNvSpPr/>
          <p:nvPr/>
        </p:nvSpPr>
        <p:spPr>
          <a:xfrm rot="19930857">
            <a:off x="4324484" y="4795970"/>
            <a:ext cx="303034" cy="6602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FCAB45-609A-793E-1F54-EA42C9FB5AE7}"/>
              </a:ext>
            </a:extLst>
          </p:cNvPr>
          <p:cNvSpPr txBox="1"/>
          <p:nvPr/>
        </p:nvSpPr>
        <p:spPr>
          <a:xfrm>
            <a:off x="61953" y="307916"/>
            <a:ext cx="9483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Dr. Jayme Santos Neves </a:t>
            </a:r>
          </a:p>
        </p:txBody>
      </p:sp>
    </p:spTree>
    <p:extLst>
      <p:ext uri="{BB962C8B-B14F-4D97-AF65-F5344CB8AC3E}">
        <p14:creationId xmlns:p14="http://schemas.microsoft.com/office/powerpoint/2010/main" val="39761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0841" y="815973"/>
            <a:ext cx="682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7CF1EB-BF60-46A2-B516-07DDC2A1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8" y="463806"/>
            <a:ext cx="3282779" cy="70433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Gilda Display" panose="02000000000000000000" pitchFamily="2" charset="0"/>
              </a:rPr>
              <a:t>Apresentação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A873AA90-636B-7920-86D1-903012879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83896"/>
              </p:ext>
            </p:extLst>
          </p:nvPr>
        </p:nvGraphicFramePr>
        <p:xfrm>
          <a:off x="3626558" y="1954652"/>
          <a:ext cx="432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65698806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9229485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TIPO DA ALTA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83154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Alta melhorada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2344 (43.0)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6094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Óbito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2452 (45.0)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5503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Transferência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640 (11.7)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18698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Evasão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15 ( 0.3)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218267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903855C-79FB-C0A6-E827-4B63E5622AE4}"/>
              </a:ext>
            </a:extLst>
          </p:cNvPr>
          <p:cNvSpPr txBox="1"/>
          <p:nvPr/>
        </p:nvSpPr>
        <p:spPr>
          <a:xfrm>
            <a:off x="387178" y="1153638"/>
            <a:ext cx="11537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Desfecho dos pacientes hospitalizados por COVID-19 no HEJSN.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BC915C-BBDF-53C4-E481-AB0A58201F88}"/>
              </a:ext>
            </a:extLst>
          </p:cNvPr>
          <p:cNvSpPr txBox="1"/>
          <p:nvPr/>
        </p:nvSpPr>
        <p:spPr>
          <a:xfrm>
            <a:off x="84255" y="352625"/>
            <a:ext cx="9483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Dr. Jayme Santos Neves </a:t>
            </a:r>
          </a:p>
        </p:txBody>
      </p:sp>
    </p:spTree>
    <p:extLst>
      <p:ext uri="{BB962C8B-B14F-4D97-AF65-F5344CB8AC3E}">
        <p14:creationId xmlns:p14="http://schemas.microsoft.com/office/powerpoint/2010/main" val="280505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CF1EB-BF60-46A2-B516-07DDC2A1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8" y="463806"/>
            <a:ext cx="3282779" cy="70433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Gilda Display" panose="02000000000000000000" pitchFamily="2" charset="0"/>
              </a:rPr>
              <a:t>Apresentação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A8BE97-9FDC-1019-BD78-502672D6EC26}"/>
              </a:ext>
            </a:extLst>
          </p:cNvPr>
          <p:cNvSpPr txBox="1"/>
          <p:nvPr/>
        </p:nvSpPr>
        <p:spPr>
          <a:xfrm>
            <a:off x="387178" y="326854"/>
            <a:ext cx="11537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Bookman Old Style" panose="02050604050505020204" pitchFamily="18" charset="0"/>
              </a:rPr>
              <a:t>Desafios e lições aprendidas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E80D34-452B-CF1F-3D89-EFB383B6003B}"/>
              </a:ext>
            </a:extLst>
          </p:cNvPr>
          <p:cNvSpPr txBox="1"/>
          <p:nvPr/>
        </p:nvSpPr>
        <p:spPr>
          <a:xfrm>
            <a:off x="106676" y="931032"/>
            <a:ext cx="118179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Bookman Old Style" panose="02050604050505020204" pitchFamily="18" charset="0"/>
                <a:ea typeface="Calibri" panose="020F0502020204030204" pitchFamily="34" charset="0"/>
              </a:rPr>
              <a:t>E</a:t>
            </a:r>
            <a:r>
              <a:rPr lang="pt-BR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xpansão e adaptação dos leitos hospitalares para atender as demandas da COVID-19;</a:t>
            </a:r>
            <a:endParaRPr lang="pt-BR" sz="20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Bookman Old Style" panose="02050604050505020204" pitchFamily="18" charset="0"/>
              </a:rPr>
              <a:t>Aumento da infraestrutura e reorganização dos processos de trabalho devido a mudança do perfil hospitalar;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Bookman Old Style" panose="02050604050505020204" pitchFamily="18" charset="0"/>
              </a:rPr>
              <a:t>Impacto positivo direto no incentivo ao ensino e pesquisa;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Bookman Old Style" panose="02050604050505020204" pitchFamily="18" charset="0"/>
              </a:rPr>
              <a:t>Fortalecimento e estruturação dos Núcleos Internos de Regulação (NIR);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Bookman Old Style" panose="02050604050505020204" pitchFamily="18" charset="0"/>
              </a:rPr>
              <a:t>Estruturação e ampliação dos Núcleos de Educação Continuada (NEC), necessidade de capacitações constantes das equipes de saúde;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Bookman Old Style" panose="02050604050505020204" pitchFamily="18" charset="0"/>
              </a:rPr>
              <a:t>Implantação e fortalecimento do Núcleo de Vigilância Epidemiológica Hospitalar (NVEH);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Bookman Old Style" panose="02050604050505020204" pitchFamily="18" charset="0"/>
              </a:rPr>
              <a:t>Fortalecimento das equipes multidisciplinares (fisioterapeutas, nutricionistas, fonoaudiólogos, entre outros).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7CDD65-38AA-25C4-5423-53959F8B2BDB}"/>
              </a:ext>
            </a:extLst>
          </p:cNvPr>
          <p:cNvSpPr txBox="1"/>
          <p:nvPr/>
        </p:nvSpPr>
        <p:spPr>
          <a:xfrm>
            <a:off x="61953" y="1220205"/>
            <a:ext cx="11816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O Hospital Estadual de Vila Velha </a:t>
            </a:r>
            <a:r>
              <a:rPr lang="pt-BR" sz="20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Dr</a:t>
            </a:r>
            <a:r>
              <a:rPr lang="pt-BR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° Nilton de Barros - HESVV</a:t>
            </a:r>
            <a:r>
              <a:rPr lang="pt-B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pt-BR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é um hospital público geral adulto, da gestão própria estadual, localizado no município de Vila Velha, região Metropolitana do Estado do Espirito Santo.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DE1DD4-2535-1B82-2C03-109E873D5ABC}"/>
              </a:ext>
            </a:extLst>
          </p:cNvPr>
          <p:cNvSpPr txBox="1"/>
          <p:nvPr/>
        </p:nvSpPr>
        <p:spPr>
          <a:xfrm>
            <a:off x="166675" y="240771"/>
            <a:ext cx="10054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de Vila Velha Dr. Nilton De Barros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9B5C0A6-D838-2E02-561F-440C9260EB79}"/>
              </a:ext>
            </a:extLst>
          </p:cNvPr>
          <p:cNvSpPr txBox="1"/>
          <p:nvPr/>
        </p:nvSpPr>
        <p:spPr>
          <a:xfrm>
            <a:off x="61953" y="2204715"/>
            <a:ext cx="11711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O HESVV tornando-se referência para internação de pacientes com SRAG, incluindo com suspeita e diagnóstico para COVID-19, além de outros agravos (ex. HIV, tuberculose, meningite).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05CCD0E-9C97-CCE6-7069-25B44D4CB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98" y="3886697"/>
            <a:ext cx="2825143" cy="2202809"/>
          </a:xfrm>
          <a:prstGeom prst="rect">
            <a:avLst/>
          </a:prstGeom>
        </p:spPr>
      </p:pic>
      <p:sp>
        <p:nvSpPr>
          <p:cNvPr id="17" name="AutoShape 2" descr="Governo anuncia ampliação do HEVV para torná-lo referência em cirurgias ortopédicas">
            <a:extLst>
              <a:ext uri="{FF2B5EF4-FFF2-40B4-BE49-F238E27FC236}">
                <a16:creationId xmlns:a16="http://schemas.microsoft.com/office/drawing/2014/main" id="{2A91EE73-1E25-55D2-269E-B8EAC2C0D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4" descr="Governo anuncia ampliação do HEVV para torná-lo referência em cirurgias ortopédicas">
            <a:extLst>
              <a:ext uri="{FF2B5EF4-FFF2-40B4-BE49-F238E27FC236}">
                <a16:creationId xmlns:a16="http://schemas.microsoft.com/office/drawing/2014/main" id="{72AB336B-80C5-9DA7-50B8-A990861100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D28D7DEA-0B20-9BAB-DC78-11D6D2DFC3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696A0A7D-BF36-8B21-3CE4-DDE66F2F23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76392B93-2587-E59C-9322-FBA2EE0B9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68069C3-5C91-0784-4DBF-56A33775D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9" y="3886200"/>
            <a:ext cx="3369042" cy="2247349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25EE8EC7-97A6-5D0E-00F1-7620D4D7DF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9C010D2C-C152-A0E9-697C-9C9BC8E266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EAF96F-E3F8-8C59-9A4B-F1D7F04B7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74" y="1870825"/>
            <a:ext cx="3816349" cy="42627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01670F-DC11-41CB-B76A-C08470BC0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4923" y="3886696"/>
            <a:ext cx="1604864" cy="22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139" y="0"/>
            <a:ext cx="682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7CF1EB-BF60-46A2-B516-07DDC2A1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8" y="463806"/>
            <a:ext cx="3282779" cy="70433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Gilda Display" panose="02000000000000000000" pitchFamily="2" charset="0"/>
              </a:rPr>
              <a:t>Apresentação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886FD8-EFA9-705F-6B63-080B235B6BD1}"/>
              </a:ext>
            </a:extLst>
          </p:cNvPr>
          <p:cNvSpPr txBox="1"/>
          <p:nvPr/>
        </p:nvSpPr>
        <p:spPr>
          <a:xfrm>
            <a:off x="69213" y="815973"/>
            <a:ext cx="11817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latin typeface="Bookman Old Style" panose="02050604050505020204" pitchFamily="18" charset="0"/>
              </a:rPr>
              <a:t>Durante o período de 03/2020 à 08/2022 foram realizadas </a:t>
            </a:r>
            <a:r>
              <a:rPr lang="pt-BR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5.835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latin typeface="Bookman Old Style" panose="02050604050505020204" pitchFamily="18" charset="0"/>
              </a:rPr>
              <a:t>internações no HESVV</a:t>
            </a:r>
            <a:r>
              <a:rPr lang="pt-BR" dirty="0"/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2636B8-2CCF-88B6-1561-352C72443311}"/>
              </a:ext>
            </a:extLst>
          </p:cNvPr>
          <p:cNvSpPr txBox="1"/>
          <p:nvPr/>
        </p:nvSpPr>
        <p:spPr>
          <a:xfrm>
            <a:off x="3281585" y="1364312"/>
            <a:ext cx="8819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 </a:t>
            </a:r>
            <a:r>
              <a:rPr lang="pt-BR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1.588 (27%) </a:t>
            </a:r>
            <a:r>
              <a:rPr lang="pt-BR" sz="2000" dirty="0">
                <a:latin typeface="Bookman Old Style" panose="02050604050505020204" pitchFamily="18" charset="0"/>
              </a:rPr>
              <a:t>hospitalizações por suspeita de síndrome respiratória aguda.</a:t>
            </a:r>
          </a:p>
        </p:txBody>
      </p:sp>
      <p:sp>
        <p:nvSpPr>
          <p:cNvPr id="3" name="Seta: Curva para a Direita 2">
            <a:extLst>
              <a:ext uri="{FF2B5EF4-FFF2-40B4-BE49-F238E27FC236}">
                <a16:creationId xmlns:a16="http://schemas.microsoft.com/office/drawing/2014/main" id="{BFA235D4-CF61-8BF4-3B38-1A13978F17FC}"/>
              </a:ext>
            </a:extLst>
          </p:cNvPr>
          <p:cNvSpPr/>
          <p:nvPr/>
        </p:nvSpPr>
        <p:spPr>
          <a:xfrm rot="20085142">
            <a:off x="2930605" y="1164449"/>
            <a:ext cx="256374" cy="5483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F23C35-1225-2BC2-F89C-77E1582D8C6B}"/>
              </a:ext>
            </a:extLst>
          </p:cNvPr>
          <p:cNvSpPr txBox="1"/>
          <p:nvPr/>
        </p:nvSpPr>
        <p:spPr>
          <a:xfrm>
            <a:off x="4255270" y="2341774"/>
            <a:ext cx="7845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839 (81%) </a:t>
            </a: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internações por COVID-19 confirmadas (exame laboratorial para SARS-CoV-2 com resultado positivo)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73E577-A7F1-D2ED-BF82-D3DA660DC5A2}"/>
              </a:ext>
            </a:extLst>
          </p:cNvPr>
          <p:cNvSpPr txBox="1"/>
          <p:nvPr/>
        </p:nvSpPr>
        <p:spPr>
          <a:xfrm>
            <a:off x="5860073" y="3576258"/>
            <a:ext cx="6244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Uso de oxigenoterapia em qualquer modalidade</a:t>
            </a:r>
            <a:endParaRPr lang="pt-BR" sz="2000" dirty="0"/>
          </a:p>
        </p:txBody>
      </p:sp>
      <p:sp>
        <p:nvSpPr>
          <p:cNvPr id="15" name="Sinal de Adição 14">
            <a:extLst>
              <a:ext uri="{FF2B5EF4-FFF2-40B4-BE49-F238E27FC236}">
                <a16:creationId xmlns:a16="http://schemas.microsoft.com/office/drawing/2014/main" id="{548221EA-1328-6137-54C3-1AABCB6CAC14}"/>
              </a:ext>
            </a:extLst>
          </p:cNvPr>
          <p:cNvSpPr/>
          <p:nvPr/>
        </p:nvSpPr>
        <p:spPr>
          <a:xfrm>
            <a:off x="8421676" y="3054675"/>
            <a:ext cx="410199" cy="4001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15D9AEE4-E14F-98A0-A51D-1AFF9C895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7791"/>
              </p:ext>
            </p:extLst>
          </p:nvPr>
        </p:nvGraphicFramePr>
        <p:xfrm>
          <a:off x="273465" y="2740997"/>
          <a:ext cx="330577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394">
                  <a:extLst>
                    <a:ext uri="{9D8B030D-6E8A-4147-A177-3AD203B41FA5}">
                      <a16:colId xmlns:a16="http://schemas.microsoft.com/office/drawing/2014/main" val="719723280"/>
                    </a:ext>
                  </a:extLst>
                </a:gridCol>
                <a:gridCol w="736982">
                  <a:extLst>
                    <a:ext uri="{9D8B030D-6E8A-4147-A177-3AD203B41FA5}">
                      <a16:colId xmlns:a16="http://schemas.microsoft.com/office/drawing/2014/main" val="2715928146"/>
                    </a:ext>
                  </a:extLst>
                </a:gridCol>
                <a:gridCol w="716403">
                  <a:extLst>
                    <a:ext uri="{9D8B030D-6E8A-4147-A177-3AD203B41FA5}">
                      <a16:colId xmlns:a16="http://schemas.microsoft.com/office/drawing/2014/main" val="253920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Faixa Etária (anos)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76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/>
                        <a:t>18-45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69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/>
                        <a:t>46-65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02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/>
                        <a:t>66-75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59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/>
                        <a:t>76+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18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695416"/>
                  </a:ext>
                </a:extLst>
              </a:tr>
            </a:tbl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ADA304EF-BB5B-EFA4-75B0-FB7C8FB41B42}"/>
              </a:ext>
            </a:extLst>
          </p:cNvPr>
          <p:cNvSpPr/>
          <p:nvPr/>
        </p:nvSpPr>
        <p:spPr>
          <a:xfrm>
            <a:off x="140870" y="3790374"/>
            <a:ext cx="3538356" cy="477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CB35857-3F9E-C72E-B7C5-86BE4CC15B02}"/>
              </a:ext>
            </a:extLst>
          </p:cNvPr>
          <p:cNvSpPr/>
          <p:nvPr/>
        </p:nvSpPr>
        <p:spPr>
          <a:xfrm>
            <a:off x="2766270" y="5030605"/>
            <a:ext cx="912956" cy="381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Curva para a Direita 17">
            <a:extLst>
              <a:ext uri="{FF2B5EF4-FFF2-40B4-BE49-F238E27FC236}">
                <a16:creationId xmlns:a16="http://schemas.microsoft.com/office/drawing/2014/main" id="{DE2700E1-2E25-C575-AD11-B0B57B6CDC71}"/>
              </a:ext>
            </a:extLst>
          </p:cNvPr>
          <p:cNvSpPr/>
          <p:nvPr/>
        </p:nvSpPr>
        <p:spPr>
          <a:xfrm rot="20085142">
            <a:off x="3821868" y="2047564"/>
            <a:ext cx="256374" cy="5483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: Dobrada para Cima 18">
            <a:extLst>
              <a:ext uri="{FF2B5EF4-FFF2-40B4-BE49-F238E27FC236}">
                <a16:creationId xmlns:a16="http://schemas.microsoft.com/office/drawing/2014/main" id="{23C91384-0013-0578-0BB4-85C85A5CC87B}"/>
              </a:ext>
            </a:extLst>
          </p:cNvPr>
          <p:cNvSpPr/>
          <p:nvPr/>
        </p:nvSpPr>
        <p:spPr>
          <a:xfrm rot="5400000">
            <a:off x="3723043" y="4140035"/>
            <a:ext cx="2437754" cy="3714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EF9D2A-2D63-61E1-66BA-3F0F26ED9CE7}"/>
              </a:ext>
            </a:extLst>
          </p:cNvPr>
          <p:cNvSpPr txBox="1"/>
          <p:nvPr/>
        </p:nvSpPr>
        <p:spPr>
          <a:xfrm>
            <a:off x="5203234" y="5234456"/>
            <a:ext cx="6244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</a:t>
            </a:r>
            <a:r>
              <a:rPr lang="pt-BR" sz="2000" dirty="0">
                <a:latin typeface="Bookman Old Style" panose="02050604050505020204" pitchFamily="18" charset="0"/>
              </a:rPr>
              <a:t>811 (97%) </a:t>
            </a: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indivíduos hospitalizados apresentavam algum tipo de comorbidade.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5048DE-46E8-D732-B693-FD6DB882F620}"/>
              </a:ext>
            </a:extLst>
          </p:cNvPr>
          <p:cNvSpPr txBox="1"/>
          <p:nvPr/>
        </p:nvSpPr>
        <p:spPr>
          <a:xfrm>
            <a:off x="166675" y="240771"/>
            <a:ext cx="10054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de Vila Velha Dr. Nilton De Barros</a:t>
            </a:r>
          </a:p>
        </p:txBody>
      </p:sp>
    </p:spTree>
    <p:extLst>
      <p:ext uri="{BB962C8B-B14F-4D97-AF65-F5344CB8AC3E}">
        <p14:creationId xmlns:p14="http://schemas.microsoft.com/office/powerpoint/2010/main" val="25324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AC87F7-2709-E06E-667F-59A829B117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5413" r="-141" b="-617"/>
          <a:stretch/>
        </p:blipFill>
        <p:spPr bwMode="auto">
          <a:xfrm>
            <a:off x="396239" y="1908000"/>
            <a:ext cx="6588000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7CF1EB-BF60-46A2-B516-07DDC2A1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8" y="463806"/>
            <a:ext cx="3282779" cy="70433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Gilda Display" panose="02000000000000000000" pitchFamily="2" charset="0"/>
              </a:rPr>
              <a:t>Apresentação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358FCB-EE02-7193-F7C2-93AEC4E31B84}"/>
              </a:ext>
            </a:extLst>
          </p:cNvPr>
          <p:cNvSpPr txBox="1"/>
          <p:nvPr/>
        </p:nvSpPr>
        <p:spPr>
          <a:xfrm>
            <a:off x="0" y="850272"/>
            <a:ext cx="95980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pt-BR" sz="2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FIGURA 1. Internações por Semana Epidemiológica (HESVV)</a:t>
            </a:r>
            <a:endParaRPr lang="pt-BR" sz="2200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8C727C6F-D79D-DA2C-DF92-C3AEB1AC1094}"/>
              </a:ext>
            </a:extLst>
          </p:cNvPr>
          <p:cNvSpPr/>
          <p:nvPr/>
        </p:nvSpPr>
        <p:spPr>
          <a:xfrm>
            <a:off x="1037063" y="2369928"/>
            <a:ext cx="90339" cy="595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164E9F-EA37-EEFE-8F14-2A16750BBF83}"/>
              </a:ext>
            </a:extLst>
          </p:cNvPr>
          <p:cNvSpPr txBox="1"/>
          <p:nvPr/>
        </p:nvSpPr>
        <p:spPr>
          <a:xfrm>
            <a:off x="159981" y="1954298"/>
            <a:ext cx="2125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27</a:t>
            </a:r>
            <a:r>
              <a:rPr lang="pt-BR" sz="1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internações</a:t>
            </a:r>
            <a:endParaRPr lang="pt-B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C7A22315-9327-BA4C-0650-A5F6FB6EAE3C}"/>
              </a:ext>
            </a:extLst>
          </p:cNvPr>
          <p:cNvSpPr/>
          <p:nvPr/>
        </p:nvSpPr>
        <p:spPr>
          <a:xfrm>
            <a:off x="3128008" y="1592031"/>
            <a:ext cx="119641" cy="3810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8C6A9E-3874-7352-0036-26FE0B0F0321}"/>
              </a:ext>
            </a:extLst>
          </p:cNvPr>
          <p:cNvSpPr txBox="1"/>
          <p:nvPr/>
        </p:nvSpPr>
        <p:spPr>
          <a:xfrm>
            <a:off x="2124945" y="1226870"/>
            <a:ext cx="2125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88</a:t>
            </a:r>
            <a:r>
              <a:rPr lang="pt-BR" sz="1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internações</a:t>
            </a:r>
            <a:endParaRPr lang="pt-B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62B89032-A709-A33B-11D4-7F243634D322}"/>
              </a:ext>
            </a:extLst>
          </p:cNvPr>
          <p:cNvSpPr/>
          <p:nvPr/>
        </p:nvSpPr>
        <p:spPr>
          <a:xfrm>
            <a:off x="5110483" y="1886252"/>
            <a:ext cx="119642" cy="4308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D83052-6E9A-872B-BC16-D1B2985DC68C}"/>
              </a:ext>
            </a:extLst>
          </p:cNvPr>
          <p:cNvSpPr txBox="1"/>
          <p:nvPr/>
        </p:nvSpPr>
        <p:spPr>
          <a:xfrm>
            <a:off x="4059873" y="1518916"/>
            <a:ext cx="2125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65</a:t>
            </a:r>
            <a:r>
              <a:rPr lang="pt-BR" sz="1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internações</a:t>
            </a:r>
            <a:endParaRPr lang="pt-B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DC0A798-9832-7854-56AE-EA1D33FD26DC}"/>
              </a:ext>
            </a:extLst>
          </p:cNvPr>
          <p:cNvSpPr txBox="1"/>
          <p:nvPr/>
        </p:nvSpPr>
        <p:spPr>
          <a:xfrm>
            <a:off x="8160398" y="2324414"/>
            <a:ext cx="3737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Maior número de </a:t>
            </a:r>
            <a:r>
              <a:rPr lang="pt-BR" sz="2000" dirty="0">
                <a:latin typeface="Bookman Old Style" panose="02050604050505020204" pitchFamily="18" charset="0"/>
                <a:ea typeface="Arial" panose="020B0604020202020204" pitchFamily="34" charset="0"/>
              </a:rPr>
              <a:t>óbitos (22)</a:t>
            </a: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A9845D7-E929-38FF-B448-F5E4F5A6ADB6}"/>
              </a:ext>
            </a:extLst>
          </p:cNvPr>
          <p:cNvSpPr txBox="1"/>
          <p:nvPr/>
        </p:nvSpPr>
        <p:spPr>
          <a:xfrm>
            <a:off x="8185160" y="3582013"/>
            <a:ext cx="3740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Bookman Old Style" panose="02050604050505020204" pitchFamily="18" charset="0"/>
                <a:ea typeface="Arial" panose="020B0604020202020204" pitchFamily="34" charset="0"/>
              </a:rPr>
              <a:t>De 04</a:t>
            </a: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/04/21 a 17/04/21 (</a:t>
            </a:r>
            <a:r>
              <a:rPr lang="pt-BR" sz="2000" dirty="0">
                <a:latin typeface="Bookman Old Style" panose="02050604050505020204" pitchFamily="18" charset="0"/>
                <a:ea typeface="Arial" panose="020B0604020202020204" pitchFamily="34" charset="0"/>
              </a:rPr>
              <a:t>Semanas 13 e 14)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50AC306F-B9C3-0012-5935-BA469E7A8BFA}"/>
              </a:ext>
            </a:extLst>
          </p:cNvPr>
          <p:cNvSpPr/>
          <p:nvPr/>
        </p:nvSpPr>
        <p:spPr>
          <a:xfrm>
            <a:off x="9945915" y="2832337"/>
            <a:ext cx="219412" cy="6274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E8A0A9-754E-53E6-4DD5-2FB28B1656DA}"/>
              </a:ext>
            </a:extLst>
          </p:cNvPr>
          <p:cNvSpPr txBox="1"/>
          <p:nvPr/>
        </p:nvSpPr>
        <p:spPr>
          <a:xfrm>
            <a:off x="166675" y="240771"/>
            <a:ext cx="10054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de Vila Velha Dr. Nilton De Barros</a:t>
            </a:r>
          </a:p>
        </p:txBody>
      </p:sp>
    </p:spTree>
    <p:extLst>
      <p:ext uri="{BB962C8B-B14F-4D97-AF65-F5344CB8AC3E}">
        <p14:creationId xmlns:p14="http://schemas.microsoft.com/office/powerpoint/2010/main" val="4678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3" grpId="0" animBg="1"/>
      <p:bldP spid="14" grpId="0"/>
      <p:bldP spid="16" grpId="0"/>
      <p:bldP spid="1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graphicFrame>
        <p:nvGraphicFramePr>
          <p:cNvPr id="3" name="Tabela 10">
            <a:extLst>
              <a:ext uri="{FF2B5EF4-FFF2-40B4-BE49-F238E27FC236}">
                <a16:creationId xmlns:a16="http://schemas.microsoft.com/office/drawing/2014/main" id="{B9FA969A-F012-7EA4-C8C0-73D949F14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14293"/>
              </p:ext>
            </p:extLst>
          </p:nvPr>
        </p:nvGraphicFramePr>
        <p:xfrm>
          <a:off x="2450598" y="1589541"/>
          <a:ext cx="6480000" cy="223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71972328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71592814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539204627"/>
                    </a:ext>
                  </a:extLst>
                </a:gridCol>
              </a:tblGrid>
              <a:tr h="3958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Feminino (dias)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Masculino (dias)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076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18-45</a:t>
                      </a:r>
                      <a:endParaRPr lang="pt-B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</a:rPr>
                        <a:t>10,4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17,5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69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46-65</a:t>
                      </a:r>
                      <a:endParaRPr lang="pt-BR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</a:rPr>
                        <a:t>14,7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15,6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02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66-75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</a:rPr>
                        <a:t>17,7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15,9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559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76+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12,0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12,9</a:t>
                      </a:r>
                      <a:endParaRPr lang="pt-BR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4182910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6D42A4B7-7105-2622-CCB7-6EF7E47CC5E1}"/>
              </a:ext>
            </a:extLst>
          </p:cNvPr>
          <p:cNvSpPr txBox="1"/>
          <p:nvPr/>
        </p:nvSpPr>
        <p:spPr>
          <a:xfrm>
            <a:off x="84793" y="966688"/>
            <a:ext cx="11537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Média de permanência (dias) dos pacientes hospitalizados por COVID-19 no HESVV.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544384-C0FB-8033-F8A0-F8CC80A98C5B}"/>
              </a:ext>
            </a:extLst>
          </p:cNvPr>
          <p:cNvSpPr txBox="1"/>
          <p:nvPr/>
        </p:nvSpPr>
        <p:spPr>
          <a:xfrm>
            <a:off x="2698796" y="4266671"/>
            <a:ext cx="6309481" cy="50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Bookman Old Style" panose="02050604050505020204" pitchFamily="18" charset="0"/>
                <a:ea typeface="Arial" panose="020B0604020202020204" pitchFamily="34" charset="0"/>
              </a:rPr>
              <a:t>24</a:t>
            </a: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(</a:t>
            </a:r>
            <a:r>
              <a:rPr lang="pt-BR" sz="2000" dirty="0">
                <a:latin typeface="Bookman Old Style" panose="02050604050505020204" pitchFamily="18" charset="0"/>
                <a:ea typeface="Arial" panose="020B0604020202020204" pitchFamily="34" charset="0"/>
              </a:rPr>
              <a:t>2,9</a:t>
            </a: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%) casos de readmissão hospitalar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03DD487-C8AD-E479-1B61-0D511C87C50E}"/>
              </a:ext>
            </a:extLst>
          </p:cNvPr>
          <p:cNvSpPr txBox="1"/>
          <p:nvPr/>
        </p:nvSpPr>
        <p:spPr>
          <a:xfrm>
            <a:off x="4828970" y="4865636"/>
            <a:ext cx="3937474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Bookman Old Style" panose="02050604050505020204" pitchFamily="18" charset="0"/>
                <a:ea typeface="Arial" panose="020B0604020202020204" pitchFamily="34" charset="0"/>
              </a:rPr>
              <a:t>Até 15 dias da alta: </a:t>
            </a:r>
            <a:r>
              <a:rPr lang="pt-BR" dirty="0">
                <a:latin typeface="Bookman Old Style" panose="02050604050505020204" pitchFamily="18" charset="0"/>
                <a:ea typeface="Arial" panose="020B0604020202020204" pitchFamily="34" charset="0"/>
              </a:rPr>
              <a:t>3</a:t>
            </a: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(</a:t>
            </a:r>
            <a:r>
              <a:rPr lang="pt-BR" dirty="0">
                <a:latin typeface="Bookman Old Style" panose="02050604050505020204" pitchFamily="18" charset="0"/>
                <a:ea typeface="Arial" panose="020B0604020202020204" pitchFamily="34" charset="0"/>
              </a:rPr>
              <a:t>0,4</a:t>
            </a: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%) </a:t>
            </a:r>
            <a:endParaRPr lang="pt-BR" sz="1800" dirty="0"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B6EBDB9-077A-D72C-F969-0A59FF2FAF00}"/>
              </a:ext>
            </a:extLst>
          </p:cNvPr>
          <p:cNvSpPr txBox="1"/>
          <p:nvPr/>
        </p:nvSpPr>
        <p:spPr>
          <a:xfrm>
            <a:off x="4850410" y="5323877"/>
            <a:ext cx="3364906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Até 30 dias:  8 (1,0%) </a:t>
            </a:r>
            <a:endParaRPr lang="pt-BR" sz="1800" dirty="0"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C3DCE3-49BC-73FF-33B8-A3F09851B0BA}"/>
              </a:ext>
            </a:extLst>
          </p:cNvPr>
          <p:cNvSpPr txBox="1"/>
          <p:nvPr/>
        </p:nvSpPr>
        <p:spPr>
          <a:xfrm>
            <a:off x="4850410" y="5831961"/>
            <a:ext cx="3256497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Bookman Old Style" panose="02050604050505020204" pitchFamily="18" charset="0"/>
                <a:ea typeface="Arial" panose="020B0604020202020204" pitchFamily="34" charset="0"/>
              </a:rPr>
              <a:t>Até 180 dias: </a:t>
            </a:r>
            <a:r>
              <a:rPr lang="pt-BR" dirty="0">
                <a:latin typeface="Bookman Old Style" panose="02050604050505020204" pitchFamily="18" charset="0"/>
                <a:ea typeface="Arial" panose="020B0604020202020204" pitchFamily="34" charset="0"/>
              </a:rPr>
              <a:t>13</a:t>
            </a: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(</a:t>
            </a:r>
            <a:r>
              <a:rPr lang="pt-BR" dirty="0">
                <a:latin typeface="Bookman Old Style" panose="02050604050505020204" pitchFamily="18" charset="0"/>
                <a:ea typeface="Arial" panose="020B0604020202020204" pitchFamily="34" charset="0"/>
              </a:rPr>
              <a:t>1,5</a:t>
            </a: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%).</a:t>
            </a:r>
            <a:endParaRPr lang="pt-BR" sz="1800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20" name="Seta: Curva para a Direita 19">
            <a:extLst>
              <a:ext uri="{FF2B5EF4-FFF2-40B4-BE49-F238E27FC236}">
                <a16:creationId xmlns:a16="http://schemas.microsoft.com/office/drawing/2014/main" id="{105D6C8B-2616-E546-5D09-ACA8DEE65BEF}"/>
              </a:ext>
            </a:extLst>
          </p:cNvPr>
          <p:cNvSpPr/>
          <p:nvPr/>
        </p:nvSpPr>
        <p:spPr>
          <a:xfrm rot="19930857">
            <a:off x="4324484" y="4795970"/>
            <a:ext cx="303034" cy="6602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588560-DE5C-BE69-9238-C3CE0402F118}"/>
              </a:ext>
            </a:extLst>
          </p:cNvPr>
          <p:cNvSpPr txBox="1"/>
          <p:nvPr/>
        </p:nvSpPr>
        <p:spPr>
          <a:xfrm>
            <a:off x="166675" y="240771"/>
            <a:ext cx="10054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de Vila Velha Dr. Nilton De Barros</a:t>
            </a:r>
          </a:p>
        </p:txBody>
      </p:sp>
    </p:spTree>
    <p:extLst>
      <p:ext uri="{BB962C8B-B14F-4D97-AF65-F5344CB8AC3E}">
        <p14:creationId xmlns:p14="http://schemas.microsoft.com/office/powerpoint/2010/main" val="17231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A873AA90-636B-7920-86D1-903012879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38089"/>
              </p:ext>
            </p:extLst>
          </p:nvPr>
        </p:nvGraphicFramePr>
        <p:xfrm>
          <a:off x="3736865" y="1919660"/>
          <a:ext cx="43200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65698806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9229485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TIPO DA ALTA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83154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Alta melhorada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689 (66,7)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6094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Óbito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162 (15,7)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5503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Transferência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Bookman Old Style" panose="02050604050505020204" pitchFamily="18" charset="0"/>
                        </a:rPr>
                        <a:t>182 (17,6)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18698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3A8BE97-9FDC-1019-BD78-502672D6EC26}"/>
              </a:ext>
            </a:extLst>
          </p:cNvPr>
          <p:cNvSpPr txBox="1"/>
          <p:nvPr/>
        </p:nvSpPr>
        <p:spPr>
          <a:xfrm>
            <a:off x="320652" y="1131165"/>
            <a:ext cx="11537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Desfecho dos pacientes hospitalizados por COVID-19 no HESVV.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E20B14-18F7-F076-B73D-AECB887FBB3C}"/>
              </a:ext>
            </a:extLst>
          </p:cNvPr>
          <p:cNvSpPr txBox="1"/>
          <p:nvPr/>
        </p:nvSpPr>
        <p:spPr>
          <a:xfrm>
            <a:off x="166675" y="240771"/>
            <a:ext cx="10054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de Vila Velha Dr. Nilton De Barros</a:t>
            </a:r>
          </a:p>
        </p:txBody>
      </p:sp>
    </p:spTree>
    <p:extLst>
      <p:ext uri="{BB962C8B-B14F-4D97-AF65-F5344CB8AC3E}">
        <p14:creationId xmlns:p14="http://schemas.microsoft.com/office/powerpoint/2010/main" val="304585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7CF1EB-BF60-46A2-B516-07DDC2A1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8" y="463806"/>
            <a:ext cx="3282779" cy="70433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Gilda Display" panose="02000000000000000000" pitchFamily="2" charset="0"/>
              </a:rPr>
              <a:t>Apresentação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7CDD65-38AA-25C4-5423-53959F8B2BDB}"/>
              </a:ext>
            </a:extLst>
          </p:cNvPr>
          <p:cNvSpPr txBox="1"/>
          <p:nvPr/>
        </p:nvSpPr>
        <p:spPr>
          <a:xfrm>
            <a:off x="61953" y="825287"/>
            <a:ext cx="11816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O Hospital Estadual Dr. Jayme Santos Neves (HEJSN) é o maior hospital público do Espírito Santo, administrado pela Organização Social Associação Evangélica Beneficente Espírito-Santense (AEBES).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9B13858-45C8-17A2-4A15-1AEEB8FE565F}"/>
              </a:ext>
            </a:extLst>
          </p:cNvPr>
          <p:cNvSpPr txBox="1"/>
          <p:nvPr/>
        </p:nvSpPr>
        <p:spPr>
          <a:xfrm>
            <a:off x="61953" y="1919042"/>
            <a:ext cx="11816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O HEJSN se transformou no 2º maior hospital em atendimento COVID-19 no Brasil, se tornando referência para acolhimento aos pacientes graves/ potencialmente graves com suspeita e diagnóstico para COVID-19, incluindo gestantes e recém-nascidos.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6CCE339-FA30-16ED-B476-5E83C43AD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0" y="3114835"/>
            <a:ext cx="4621119" cy="310192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ABE8EE8-9341-9966-E2CA-DB7C8F62D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46" y="3057990"/>
            <a:ext cx="5919130" cy="329203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AE82BC-7908-9E22-83E2-25A21511DD35}"/>
              </a:ext>
            </a:extLst>
          </p:cNvPr>
          <p:cNvSpPr txBox="1"/>
          <p:nvPr/>
        </p:nvSpPr>
        <p:spPr>
          <a:xfrm>
            <a:off x="61953" y="307916"/>
            <a:ext cx="9483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Dr. Jayme Santos Neves </a:t>
            </a:r>
          </a:p>
        </p:txBody>
      </p:sp>
    </p:spTree>
    <p:extLst>
      <p:ext uri="{BB962C8B-B14F-4D97-AF65-F5344CB8AC3E}">
        <p14:creationId xmlns:p14="http://schemas.microsoft.com/office/powerpoint/2010/main" val="14324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139" y="0"/>
            <a:ext cx="682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7CF1EB-BF60-46A2-B516-07DDC2A1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8" y="463806"/>
            <a:ext cx="3282779" cy="70433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Gilda Display" panose="02000000000000000000" pitchFamily="2" charset="0"/>
              </a:rPr>
              <a:t>Apresentação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886FD8-EFA9-705F-6B63-080B235B6BD1}"/>
              </a:ext>
            </a:extLst>
          </p:cNvPr>
          <p:cNvSpPr txBox="1"/>
          <p:nvPr/>
        </p:nvSpPr>
        <p:spPr>
          <a:xfrm>
            <a:off x="69213" y="815973"/>
            <a:ext cx="11817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latin typeface="Bookman Old Style" panose="02050604050505020204" pitchFamily="18" charset="0"/>
              </a:rPr>
              <a:t>Durante o período de 04/2020 à 07/2022 foram realizadas 19.485 internações no HEJSN</a:t>
            </a:r>
            <a:r>
              <a:rPr lang="pt-BR" dirty="0"/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2636B8-2CCF-88B6-1561-352C72443311}"/>
              </a:ext>
            </a:extLst>
          </p:cNvPr>
          <p:cNvSpPr txBox="1"/>
          <p:nvPr/>
        </p:nvSpPr>
        <p:spPr>
          <a:xfrm>
            <a:off x="3281585" y="1364312"/>
            <a:ext cx="8819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13.106 hospitalizações por suspeita de síndrome respiratória aguda.</a:t>
            </a:r>
          </a:p>
        </p:txBody>
      </p:sp>
      <p:sp>
        <p:nvSpPr>
          <p:cNvPr id="3" name="Seta: Curva para a Direita 2">
            <a:extLst>
              <a:ext uri="{FF2B5EF4-FFF2-40B4-BE49-F238E27FC236}">
                <a16:creationId xmlns:a16="http://schemas.microsoft.com/office/drawing/2014/main" id="{BFA235D4-CF61-8BF4-3B38-1A13978F17FC}"/>
              </a:ext>
            </a:extLst>
          </p:cNvPr>
          <p:cNvSpPr/>
          <p:nvPr/>
        </p:nvSpPr>
        <p:spPr>
          <a:xfrm rot="20085142">
            <a:off x="2930605" y="1164449"/>
            <a:ext cx="256374" cy="5483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F23C35-1225-2BC2-F89C-77E1582D8C6B}"/>
              </a:ext>
            </a:extLst>
          </p:cNvPr>
          <p:cNvSpPr txBox="1"/>
          <p:nvPr/>
        </p:nvSpPr>
        <p:spPr>
          <a:xfrm>
            <a:off x="4255270" y="2000535"/>
            <a:ext cx="7845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5.451 internações por COVID-19 confirmadas (exame laboratorial para SARS-CoV-2 com resultado positivo)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73E577-A7F1-D2ED-BF82-D3DA660DC5A2}"/>
              </a:ext>
            </a:extLst>
          </p:cNvPr>
          <p:cNvSpPr txBox="1"/>
          <p:nvPr/>
        </p:nvSpPr>
        <p:spPr>
          <a:xfrm>
            <a:off x="5978207" y="3188455"/>
            <a:ext cx="6244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Uso de oxigenoterapia em qualquer modalidade</a:t>
            </a:r>
            <a:endParaRPr lang="pt-BR" sz="2000" dirty="0"/>
          </a:p>
        </p:txBody>
      </p:sp>
      <p:sp>
        <p:nvSpPr>
          <p:cNvPr id="15" name="Sinal de Adição 14">
            <a:extLst>
              <a:ext uri="{FF2B5EF4-FFF2-40B4-BE49-F238E27FC236}">
                <a16:creationId xmlns:a16="http://schemas.microsoft.com/office/drawing/2014/main" id="{548221EA-1328-6137-54C3-1AABCB6CAC14}"/>
              </a:ext>
            </a:extLst>
          </p:cNvPr>
          <p:cNvSpPr/>
          <p:nvPr/>
        </p:nvSpPr>
        <p:spPr>
          <a:xfrm>
            <a:off x="8470538" y="2740997"/>
            <a:ext cx="410199" cy="4001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15D9AEE4-E14F-98A0-A51D-1AFF9C895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87387"/>
              </p:ext>
            </p:extLst>
          </p:nvPr>
        </p:nvGraphicFramePr>
        <p:xfrm>
          <a:off x="272279" y="2740997"/>
          <a:ext cx="330696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580">
                  <a:extLst>
                    <a:ext uri="{9D8B030D-6E8A-4147-A177-3AD203B41FA5}">
                      <a16:colId xmlns:a16="http://schemas.microsoft.com/office/drawing/2014/main" val="719723280"/>
                    </a:ext>
                  </a:extLst>
                </a:gridCol>
                <a:gridCol w="736982">
                  <a:extLst>
                    <a:ext uri="{9D8B030D-6E8A-4147-A177-3AD203B41FA5}">
                      <a16:colId xmlns:a16="http://schemas.microsoft.com/office/drawing/2014/main" val="2715928146"/>
                    </a:ext>
                  </a:extLst>
                </a:gridCol>
                <a:gridCol w="716403">
                  <a:extLst>
                    <a:ext uri="{9D8B030D-6E8A-4147-A177-3AD203B41FA5}">
                      <a16:colId xmlns:a16="http://schemas.microsoft.com/office/drawing/2014/main" val="253920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Faixa Etária (anos)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76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76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/>
                        <a:t>14-17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15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/>
                        <a:t>18-45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69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/>
                        <a:t>46-65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1133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02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/>
                        <a:t>66-75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536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59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/>
                        <a:t>76+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18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2542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2906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695416"/>
                  </a:ext>
                </a:extLst>
              </a:tr>
            </a:tbl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ADA304EF-BB5B-EFA4-75B0-FB7C8FB41B42}"/>
              </a:ext>
            </a:extLst>
          </p:cNvPr>
          <p:cNvSpPr/>
          <p:nvPr/>
        </p:nvSpPr>
        <p:spPr>
          <a:xfrm>
            <a:off x="121843" y="4581861"/>
            <a:ext cx="3538356" cy="477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CB35857-3F9E-C72E-B7C5-86BE4CC15B02}"/>
              </a:ext>
            </a:extLst>
          </p:cNvPr>
          <p:cNvSpPr/>
          <p:nvPr/>
        </p:nvSpPr>
        <p:spPr>
          <a:xfrm>
            <a:off x="2804216" y="5822092"/>
            <a:ext cx="912956" cy="381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Curva para a Direita 17">
            <a:extLst>
              <a:ext uri="{FF2B5EF4-FFF2-40B4-BE49-F238E27FC236}">
                <a16:creationId xmlns:a16="http://schemas.microsoft.com/office/drawing/2014/main" id="{DE2700E1-2E25-C575-AD11-B0B57B6CDC71}"/>
              </a:ext>
            </a:extLst>
          </p:cNvPr>
          <p:cNvSpPr/>
          <p:nvPr/>
        </p:nvSpPr>
        <p:spPr>
          <a:xfrm rot="20085142">
            <a:off x="3859118" y="1757887"/>
            <a:ext cx="256374" cy="5483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: Dobrada para Cima 18">
            <a:extLst>
              <a:ext uri="{FF2B5EF4-FFF2-40B4-BE49-F238E27FC236}">
                <a16:creationId xmlns:a16="http://schemas.microsoft.com/office/drawing/2014/main" id="{23C91384-0013-0578-0BB4-85C85A5CC87B}"/>
              </a:ext>
            </a:extLst>
          </p:cNvPr>
          <p:cNvSpPr/>
          <p:nvPr/>
        </p:nvSpPr>
        <p:spPr>
          <a:xfrm rot="5400000">
            <a:off x="3774023" y="3804969"/>
            <a:ext cx="2437754" cy="3714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EF9D2A-2D63-61E1-66BA-3F0F26ED9CE7}"/>
              </a:ext>
            </a:extLst>
          </p:cNvPr>
          <p:cNvSpPr txBox="1"/>
          <p:nvPr/>
        </p:nvSpPr>
        <p:spPr>
          <a:xfrm>
            <a:off x="5178626" y="4944340"/>
            <a:ext cx="6244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5.364 indivíduos hospitalizados apresentavam algum tipo de comorbidade.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86331C-DF00-0BC9-7F70-1AFCE44DD26E}"/>
              </a:ext>
            </a:extLst>
          </p:cNvPr>
          <p:cNvSpPr txBox="1"/>
          <p:nvPr/>
        </p:nvSpPr>
        <p:spPr>
          <a:xfrm>
            <a:off x="61953" y="307916"/>
            <a:ext cx="9483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Dr. Jayme Santos Neves </a:t>
            </a:r>
          </a:p>
        </p:txBody>
      </p:sp>
    </p:spTree>
    <p:extLst>
      <p:ext uri="{BB962C8B-B14F-4D97-AF65-F5344CB8AC3E}">
        <p14:creationId xmlns:p14="http://schemas.microsoft.com/office/powerpoint/2010/main" val="33187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7CF1EB-BF60-46A2-B516-07DDC2A1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8" y="463806"/>
            <a:ext cx="3282779" cy="70433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Gilda Display" panose="02000000000000000000" pitchFamily="2" charset="0"/>
              </a:rPr>
              <a:t>Apresentação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A1B356-C12B-87E9-617C-D46936264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2" y="2258878"/>
            <a:ext cx="7017232" cy="4666301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4358FCB-EE02-7193-F7C2-93AEC4E31B84}"/>
              </a:ext>
            </a:extLst>
          </p:cNvPr>
          <p:cNvSpPr txBox="1"/>
          <p:nvPr/>
        </p:nvSpPr>
        <p:spPr>
          <a:xfrm>
            <a:off x="-401444" y="930009"/>
            <a:ext cx="9598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pt-BR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FIGURA 1. Internações por Semana Epidemiológica (HEJSN)</a:t>
            </a:r>
            <a:endParaRPr lang="pt-BR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8C727C6F-D79D-DA2C-DF92-C3AEB1AC1094}"/>
              </a:ext>
            </a:extLst>
          </p:cNvPr>
          <p:cNvSpPr/>
          <p:nvPr/>
        </p:nvSpPr>
        <p:spPr>
          <a:xfrm>
            <a:off x="1294756" y="2724524"/>
            <a:ext cx="119641" cy="3810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164E9F-EA37-EEFE-8F14-2A16750BBF83}"/>
              </a:ext>
            </a:extLst>
          </p:cNvPr>
          <p:cNvSpPr txBox="1"/>
          <p:nvPr/>
        </p:nvSpPr>
        <p:spPr>
          <a:xfrm>
            <a:off x="299493" y="2175555"/>
            <a:ext cx="2125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101 internações</a:t>
            </a:r>
            <a:endParaRPr lang="pt-B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C7A22315-9327-BA4C-0650-A5F6FB6EAE3C}"/>
              </a:ext>
            </a:extLst>
          </p:cNvPr>
          <p:cNvSpPr/>
          <p:nvPr/>
        </p:nvSpPr>
        <p:spPr>
          <a:xfrm>
            <a:off x="3037653" y="1928901"/>
            <a:ext cx="119641" cy="3810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8C6A9E-3874-7352-0036-26FE0B0F0321}"/>
              </a:ext>
            </a:extLst>
          </p:cNvPr>
          <p:cNvSpPr txBox="1"/>
          <p:nvPr/>
        </p:nvSpPr>
        <p:spPr>
          <a:xfrm>
            <a:off x="2035389" y="1517908"/>
            <a:ext cx="2125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132 internações</a:t>
            </a:r>
            <a:endParaRPr lang="pt-B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62B89032-A709-A33B-11D4-7F243634D322}"/>
              </a:ext>
            </a:extLst>
          </p:cNvPr>
          <p:cNvSpPr/>
          <p:nvPr/>
        </p:nvSpPr>
        <p:spPr>
          <a:xfrm>
            <a:off x="4911725" y="3827222"/>
            <a:ext cx="119641" cy="3810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D83052-6E9A-872B-BC16-D1B2985DC68C}"/>
              </a:ext>
            </a:extLst>
          </p:cNvPr>
          <p:cNvSpPr txBox="1"/>
          <p:nvPr/>
        </p:nvSpPr>
        <p:spPr>
          <a:xfrm>
            <a:off x="3968483" y="3397347"/>
            <a:ext cx="2125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59</a:t>
            </a:r>
            <a:r>
              <a:rPr lang="pt-BR" sz="18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internações</a:t>
            </a:r>
            <a:endParaRPr lang="pt-B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DC0A798-9832-7854-56AE-EA1D33FD26DC}"/>
              </a:ext>
            </a:extLst>
          </p:cNvPr>
          <p:cNvSpPr txBox="1"/>
          <p:nvPr/>
        </p:nvSpPr>
        <p:spPr>
          <a:xfrm>
            <a:off x="8160398" y="2324414"/>
            <a:ext cx="3737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Maior número de </a:t>
            </a:r>
            <a:r>
              <a:rPr lang="pt-BR" sz="2000" dirty="0">
                <a:latin typeface="Bookman Old Style" panose="02050604050505020204" pitchFamily="18" charset="0"/>
                <a:ea typeface="Arial" panose="020B0604020202020204" pitchFamily="34" charset="0"/>
              </a:rPr>
              <a:t>óbitos (85)</a:t>
            </a: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A9845D7-E929-38FF-B448-F5E4F5A6ADB6}"/>
              </a:ext>
            </a:extLst>
          </p:cNvPr>
          <p:cNvSpPr txBox="1"/>
          <p:nvPr/>
        </p:nvSpPr>
        <p:spPr>
          <a:xfrm>
            <a:off x="8185160" y="3582013"/>
            <a:ext cx="3740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Bookman Old Style" panose="02050604050505020204" pitchFamily="18" charset="0"/>
                <a:ea typeface="Arial" panose="020B0604020202020204" pitchFamily="34" charset="0"/>
              </a:rPr>
              <a:t>Semana de </a:t>
            </a:r>
            <a:r>
              <a:rPr lang="pt-BR" sz="2000" dirty="0"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11/04/21 a 17/04/21 </a:t>
            </a: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50AC306F-B9C3-0012-5935-BA469E7A8BFA}"/>
              </a:ext>
            </a:extLst>
          </p:cNvPr>
          <p:cNvSpPr/>
          <p:nvPr/>
        </p:nvSpPr>
        <p:spPr>
          <a:xfrm>
            <a:off x="9945915" y="2832337"/>
            <a:ext cx="219412" cy="6274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0BC5E3-9F2F-13E7-B508-0BEBCDD753C0}"/>
              </a:ext>
            </a:extLst>
          </p:cNvPr>
          <p:cNvSpPr txBox="1"/>
          <p:nvPr/>
        </p:nvSpPr>
        <p:spPr>
          <a:xfrm>
            <a:off x="169980" y="195177"/>
            <a:ext cx="9483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Hospital Estadual Dr. Jayme Santos Neves </a:t>
            </a:r>
          </a:p>
        </p:txBody>
      </p:sp>
    </p:spTree>
    <p:extLst>
      <p:ext uri="{BB962C8B-B14F-4D97-AF65-F5344CB8AC3E}">
        <p14:creationId xmlns:p14="http://schemas.microsoft.com/office/powerpoint/2010/main" val="1779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3" grpId="0" animBg="1"/>
      <p:bldP spid="14" grpId="0"/>
      <p:bldP spid="16" grpId="0"/>
      <p:bldP spid="18" grpId="0"/>
      <p:bldP spid="2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1126</Words>
  <Application>Microsoft Office PowerPoint</Application>
  <PresentationFormat>Widescreen</PresentationFormat>
  <Paragraphs>184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Brother 1816</vt:lpstr>
      <vt:lpstr>Calibri</vt:lpstr>
      <vt:lpstr>Calibri Light</vt:lpstr>
      <vt:lpstr>Gilda Display</vt:lpstr>
      <vt:lpstr>Wingdings</vt:lpstr>
      <vt:lpstr>Tema do Office</vt:lpstr>
      <vt:lpstr>Brasília-DF, 05 de dezembro/22</vt:lpstr>
      <vt:lpstr>Apresentação do PowerPoint</vt:lpstr>
      <vt:lpstr>Apresentação</vt:lpstr>
      <vt:lpstr>Apresentação</vt:lpstr>
      <vt:lpstr>Apresentação do PowerPoint</vt:lpstr>
      <vt:lpstr>Apresentação do PowerPoint</vt:lpstr>
      <vt:lpstr>Apresentação</vt:lpstr>
      <vt:lpstr>Apresentação</vt:lpstr>
      <vt:lpstr>Apresentação</vt:lpstr>
      <vt:lpstr>Apresentação do PowerPoint</vt:lpstr>
      <vt:lpstr>Apresentação</vt:lpstr>
      <vt:lpstr>Apresentação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de caracterização clínica e manejo de pacientes hospitalizados com Covid-19: contribuindo com o SUS e a Plataforma Clínica Global da OMS</dc:title>
  <dc:creator>Tati Hellmann</dc:creator>
  <cp:lastModifiedBy>Edilson Castiglioni</cp:lastModifiedBy>
  <cp:revision>21</cp:revision>
  <dcterms:created xsi:type="dcterms:W3CDTF">2022-11-29T12:41:48Z</dcterms:created>
  <dcterms:modified xsi:type="dcterms:W3CDTF">2022-12-03T00:38:39Z</dcterms:modified>
</cp:coreProperties>
</file>