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1234" r:id="rId2"/>
    <p:sldId id="1357" r:id="rId3"/>
    <p:sldId id="1330" r:id="rId4"/>
    <p:sldId id="1327" r:id="rId5"/>
    <p:sldId id="1337" r:id="rId6"/>
    <p:sldId id="1338" r:id="rId7"/>
    <p:sldId id="1358" r:id="rId8"/>
    <p:sldId id="1388" r:id="rId9"/>
    <p:sldId id="1378" r:id="rId10"/>
    <p:sldId id="1379" r:id="rId11"/>
    <p:sldId id="1324" r:id="rId12"/>
    <p:sldId id="1325" r:id="rId13"/>
    <p:sldId id="1377" r:id="rId14"/>
    <p:sldId id="1331" r:id="rId15"/>
    <p:sldId id="1332" r:id="rId16"/>
    <p:sldId id="1333" r:id="rId17"/>
    <p:sldId id="1334" r:id="rId18"/>
    <p:sldId id="1335" r:id="rId19"/>
    <p:sldId id="1336" r:id="rId20"/>
    <p:sldId id="1366" r:id="rId21"/>
    <p:sldId id="1251" r:id="rId22"/>
    <p:sldId id="1341" r:id="rId23"/>
    <p:sldId id="1342" r:id="rId24"/>
    <p:sldId id="1349" r:id="rId25"/>
    <p:sldId id="1253" r:id="rId26"/>
    <p:sldId id="1367" r:id="rId27"/>
    <p:sldId id="1343" r:id="rId28"/>
    <p:sldId id="1344" r:id="rId29"/>
    <p:sldId id="1346" r:id="rId30"/>
    <p:sldId id="1347" r:id="rId31"/>
    <p:sldId id="1350" r:id="rId32"/>
    <p:sldId id="1351" r:id="rId33"/>
    <p:sldId id="1352" r:id="rId34"/>
    <p:sldId id="1348" r:id="rId35"/>
    <p:sldId id="1320" r:id="rId36"/>
    <p:sldId id="1384" r:id="rId37"/>
    <p:sldId id="1361" r:id="rId38"/>
    <p:sldId id="1383" r:id="rId39"/>
    <p:sldId id="1364" r:id="rId40"/>
    <p:sldId id="1372" r:id="rId41"/>
    <p:sldId id="1382" r:id="rId42"/>
    <p:sldId id="1375" r:id="rId43"/>
    <p:sldId id="1376" r:id="rId44"/>
    <p:sldId id="1322" r:id="rId45"/>
    <p:sldId id="1288" r:id="rId46"/>
    <p:sldId id="1323" r:id="rId47"/>
    <p:sldId id="1387" r:id="rId48"/>
    <p:sldId id="1131" r:id="rId49"/>
    <p:sldId id="1266" r:id="rId50"/>
    <p:sldId id="1385" r:id="rId51"/>
    <p:sldId id="1386" r:id="rId52"/>
  </p:sldIdLst>
  <p:sldSz cx="9144000" cy="6858000" type="screen4x3"/>
  <p:notesSz cx="7099300" cy="10234613"/>
  <p:defaultTextStyle>
    <a:defPPr>
      <a:defRPr lang="es-ES"/>
    </a:defPPr>
    <a:lvl1pPr algn="l" rtl="0" eaLnBrk="0" fontAlgn="base" hangingPunct="0">
      <a:spcBef>
        <a:spcPct val="0"/>
      </a:spcBef>
      <a:spcAft>
        <a:spcPct val="0"/>
      </a:spcAft>
      <a:defRPr sz="2800" kern="1200">
        <a:solidFill>
          <a:schemeClr val="tx1"/>
        </a:solidFill>
        <a:latin typeface="Arial" pitchFamily="-101" charset="0"/>
        <a:ea typeface="+mn-ea"/>
        <a:cs typeface="+mn-cs"/>
      </a:defRPr>
    </a:lvl1pPr>
    <a:lvl2pPr marL="457200" algn="l" rtl="0" eaLnBrk="0" fontAlgn="base" hangingPunct="0">
      <a:spcBef>
        <a:spcPct val="0"/>
      </a:spcBef>
      <a:spcAft>
        <a:spcPct val="0"/>
      </a:spcAft>
      <a:defRPr sz="2800" kern="1200">
        <a:solidFill>
          <a:schemeClr val="tx1"/>
        </a:solidFill>
        <a:latin typeface="Arial" pitchFamily="-101" charset="0"/>
        <a:ea typeface="+mn-ea"/>
        <a:cs typeface="+mn-cs"/>
      </a:defRPr>
    </a:lvl2pPr>
    <a:lvl3pPr marL="914400" algn="l" rtl="0" eaLnBrk="0" fontAlgn="base" hangingPunct="0">
      <a:spcBef>
        <a:spcPct val="0"/>
      </a:spcBef>
      <a:spcAft>
        <a:spcPct val="0"/>
      </a:spcAft>
      <a:defRPr sz="2800" kern="1200">
        <a:solidFill>
          <a:schemeClr val="tx1"/>
        </a:solidFill>
        <a:latin typeface="Arial" pitchFamily="-101" charset="0"/>
        <a:ea typeface="+mn-ea"/>
        <a:cs typeface="+mn-cs"/>
      </a:defRPr>
    </a:lvl3pPr>
    <a:lvl4pPr marL="1371600" algn="l" rtl="0" eaLnBrk="0" fontAlgn="base" hangingPunct="0">
      <a:spcBef>
        <a:spcPct val="0"/>
      </a:spcBef>
      <a:spcAft>
        <a:spcPct val="0"/>
      </a:spcAft>
      <a:defRPr sz="2800" kern="1200">
        <a:solidFill>
          <a:schemeClr val="tx1"/>
        </a:solidFill>
        <a:latin typeface="Arial" pitchFamily="-101" charset="0"/>
        <a:ea typeface="+mn-ea"/>
        <a:cs typeface="+mn-cs"/>
      </a:defRPr>
    </a:lvl4pPr>
    <a:lvl5pPr marL="1828800" algn="l" rtl="0" eaLnBrk="0" fontAlgn="base" hangingPunct="0">
      <a:spcBef>
        <a:spcPct val="0"/>
      </a:spcBef>
      <a:spcAft>
        <a:spcPct val="0"/>
      </a:spcAft>
      <a:defRPr sz="2800" kern="1200">
        <a:solidFill>
          <a:schemeClr val="tx1"/>
        </a:solidFill>
        <a:latin typeface="Arial" pitchFamily="-101" charset="0"/>
        <a:ea typeface="+mn-ea"/>
        <a:cs typeface="+mn-cs"/>
      </a:defRPr>
    </a:lvl5pPr>
    <a:lvl6pPr marL="2286000" algn="l" defTabSz="457200" rtl="0" eaLnBrk="1" latinLnBrk="0" hangingPunct="1">
      <a:defRPr sz="2800" kern="1200">
        <a:solidFill>
          <a:schemeClr val="tx1"/>
        </a:solidFill>
        <a:latin typeface="Arial" pitchFamily="-101" charset="0"/>
        <a:ea typeface="+mn-ea"/>
        <a:cs typeface="+mn-cs"/>
      </a:defRPr>
    </a:lvl6pPr>
    <a:lvl7pPr marL="2743200" algn="l" defTabSz="457200" rtl="0" eaLnBrk="1" latinLnBrk="0" hangingPunct="1">
      <a:defRPr sz="2800" kern="1200">
        <a:solidFill>
          <a:schemeClr val="tx1"/>
        </a:solidFill>
        <a:latin typeface="Arial" pitchFamily="-101" charset="0"/>
        <a:ea typeface="+mn-ea"/>
        <a:cs typeface="+mn-cs"/>
      </a:defRPr>
    </a:lvl7pPr>
    <a:lvl8pPr marL="3200400" algn="l" defTabSz="457200" rtl="0" eaLnBrk="1" latinLnBrk="0" hangingPunct="1">
      <a:defRPr sz="2800" kern="1200">
        <a:solidFill>
          <a:schemeClr val="tx1"/>
        </a:solidFill>
        <a:latin typeface="Arial" pitchFamily="-101" charset="0"/>
        <a:ea typeface="+mn-ea"/>
        <a:cs typeface="+mn-cs"/>
      </a:defRPr>
    </a:lvl8pPr>
    <a:lvl9pPr marL="3657600" algn="l" defTabSz="457200" rtl="0" eaLnBrk="1" latinLnBrk="0" hangingPunct="1">
      <a:defRPr sz="2800" kern="1200">
        <a:solidFill>
          <a:schemeClr val="tx1"/>
        </a:solidFill>
        <a:latin typeface="Arial" pitchFamily="-101"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050507"/>
    <a:srgbClr val="CCECFF"/>
    <a:srgbClr val="FFFF00"/>
    <a:srgbClr val="6699FF"/>
    <a:srgbClr val="616191"/>
    <a:srgbClr val="69699C"/>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49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947368421052501E-2"/>
          <c:y val="0.177438971589612"/>
          <c:w val="0.94736842105262997"/>
          <c:h val="0.73386986028782097"/>
        </c:manualLayout>
      </c:layout>
      <c:barChart>
        <c:barDir val="col"/>
        <c:grouping val="clustered"/>
        <c:varyColors val="0"/>
        <c:ser>
          <c:idx val="4"/>
          <c:order val="0"/>
          <c:tx>
            <c:strRef>
              <c:f>Sheet1!$B$1</c:f>
              <c:strCache>
                <c:ptCount val="1"/>
                <c:pt idx="0">
                  <c:v>Percent who report they are somewhat/very dissatisfied with time spent per patient
</c:v>
                </c:pt>
              </c:strCache>
            </c:strRef>
          </c:tx>
          <c:spPr>
            <a:solidFill>
              <a:schemeClr val="tx2">
                <a:lumMod val="20000"/>
                <a:lumOff val="80000"/>
              </a:schemeClr>
            </a:solidFill>
            <a:ln w="9525">
              <a:noFill/>
              <a:prstDash val="solid"/>
            </a:ln>
          </c:spPr>
          <c:invertIfNegative val="0"/>
          <c:dLbls>
            <c:spPr>
              <a:noFill/>
              <a:ln w="30111">
                <a:noFill/>
              </a:ln>
            </c:spPr>
            <c:txPr>
              <a:bodyPr/>
              <a:lstStyle/>
              <a:p>
                <a:pPr>
                  <a:defRPr lang="en-US" sz="1400" b="1" i="0" u="none" strike="noStrike" baseline="0">
                    <a:solidFill>
                      <a:schemeClr val="tx1"/>
                    </a:solidFill>
                    <a:latin typeface="Arial"/>
                    <a:ea typeface="Arial"/>
                    <a:cs typeface="Arial"/>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AUS</c:v>
                </c:pt>
                <c:pt idx="1">
                  <c:v>SWIZ</c:v>
                </c:pt>
                <c:pt idx="2">
                  <c:v>CAN</c:v>
                </c:pt>
                <c:pt idx="3">
                  <c:v>NOR</c:v>
                </c:pt>
                <c:pt idx="4">
                  <c:v>FR</c:v>
                </c:pt>
                <c:pt idx="5">
                  <c:v>NZ</c:v>
                </c:pt>
                <c:pt idx="6">
                  <c:v>US</c:v>
                </c:pt>
                <c:pt idx="7">
                  <c:v>GER</c:v>
                </c:pt>
                <c:pt idx="8">
                  <c:v>NETH</c:v>
                </c:pt>
                <c:pt idx="9">
                  <c:v>SWE</c:v>
                </c:pt>
                <c:pt idx="10">
                  <c:v>UK</c:v>
                </c:pt>
              </c:strCache>
            </c:strRef>
          </c:cat>
          <c:val>
            <c:numRef>
              <c:f>Sheet1!$B$2:$B$12</c:f>
              <c:numCache>
                <c:formatCode>General</c:formatCode>
                <c:ptCount val="11"/>
                <c:pt idx="0">
                  <c:v>25</c:v>
                </c:pt>
                <c:pt idx="1">
                  <c:v>32</c:v>
                </c:pt>
                <c:pt idx="2">
                  <c:v>33</c:v>
                </c:pt>
                <c:pt idx="3">
                  <c:v>33</c:v>
                </c:pt>
                <c:pt idx="4">
                  <c:v>34</c:v>
                </c:pt>
                <c:pt idx="5">
                  <c:v>41</c:v>
                </c:pt>
                <c:pt idx="6">
                  <c:v>44</c:v>
                </c:pt>
                <c:pt idx="7">
                  <c:v>45</c:v>
                </c:pt>
                <c:pt idx="8">
                  <c:v>55</c:v>
                </c:pt>
                <c:pt idx="9">
                  <c:v>58</c:v>
                </c:pt>
                <c:pt idx="10">
                  <c:v>73</c:v>
                </c:pt>
              </c:numCache>
            </c:numRef>
          </c:val>
        </c:ser>
        <c:ser>
          <c:idx val="1"/>
          <c:order val="1"/>
          <c:tx>
            <c:strRef>
              <c:f>Sheet1!$C$1</c:f>
              <c:strCache>
                <c:ptCount val="1"/>
                <c:pt idx="0">
                  <c:v>Average time spent per patient during routine visit (minutes)</c:v>
                </c:pt>
              </c:strCache>
            </c:strRef>
          </c:tx>
          <c:spPr>
            <a:solidFill>
              <a:schemeClr val="accent4">
                <a:lumMod val="75000"/>
              </a:schemeClr>
            </a:solidFill>
            <a:ln>
              <a:noFill/>
            </a:ln>
          </c:spPr>
          <c:invertIfNegative val="0"/>
          <c:dLbls>
            <c:spPr>
              <a:noFill/>
              <a:ln>
                <a:noFill/>
              </a:ln>
              <a:effectLst/>
            </c:spPr>
            <c:txPr>
              <a:bodyPr/>
              <a:lstStyle/>
              <a:p>
                <a:pPr>
                  <a:defRPr lang="en-US" sz="1400" b="1"/>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AUS</c:v>
                </c:pt>
                <c:pt idx="1">
                  <c:v>SWIZ</c:v>
                </c:pt>
                <c:pt idx="2">
                  <c:v>CAN</c:v>
                </c:pt>
                <c:pt idx="3">
                  <c:v>NOR</c:v>
                </c:pt>
                <c:pt idx="4">
                  <c:v>FR</c:v>
                </c:pt>
                <c:pt idx="5">
                  <c:v>NZ</c:v>
                </c:pt>
                <c:pt idx="6">
                  <c:v>US</c:v>
                </c:pt>
                <c:pt idx="7">
                  <c:v>GER</c:v>
                </c:pt>
                <c:pt idx="8">
                  <c:v>NETH</c:v>
                </c:pt>
                <c:pt idx="9">
                  <c:v>SWE</c:v>
                </c:pt>
                <c:pt idx="10">
                  <c:v>UK</c:v>
                </c:pt>
              </c:strCache>
            </c:strRef>
          </c:cat>
          <c:val>
            <c:numRef>
              <c:f>Sheet1!$C$2:$C$12</c:f>
              <c:numCache>
                <c:formatCode>General</c:formatCode>
                <c:ptCount val="11"/>
                <c:pt idx="0">
                  <c:v>15</c:v>
                </c:pt>
                <c:pt idx="1">
                  <c:v>20</c:v>
                </c:pt>
                <c:pt idx="2">
                  <c:v>17</c:v>
                </c:pt>
                <c:pt idx="3">
                  <c:v>19</c:v>
                </c:pt>
                <c:pt idx="4">
                  <c:v>20</c:v>
                </c:pt>
                <c:pt idx="5">
                  <c:v>15</c:v>
                </c:pt>
                <c:pt idx="6">
                  <c:v>19</c:v>
                </c:pt>
                <c:pt idx="7">
                  <c:v>10</c:v>
                </c:pt>
                <c:pt idx="8">
                  <c:v>11</c:v>
                </c:pt>
                <c:pt idx="9">
                  <c:v>24</c:v>
                </c:pt>
                <c:pt idx="10">
                  <c:v>11</c:v>
                </c:pt>
              </c:numCache>
            </c:numRef>
          </c:val>
        </c:ser>
        <c:dLbls>
          <c:showLegendKey val="0"/>
          <c:showVal val="0"/>
          <c:showCatName val="0"/>
          <c:showSerName val="0"/>
          <c:showPercent val="0"/>
          <c:showBubbleSize val="0"/>
        </c:dLbls>
        <c:gapWidth val="79"/>
        <c:overlap val="30"/>
        <c:axId val="153802016"/>
        <c:axId val="153802408"/>
      </c:barChart>
      <c:catAx>
        <c:axId val="153802016"/>
        <c:scaling>
          <c:orientation val="minMax"/>
        </c:scaling>
        <c:delete val="0"/>
        <c:axPos val="b"/>
        <c:numFmt formatCode="General" sourceLinked="1"/>
        <c:majorTickMark val="out"/>
        <c:minorTickMark val="none"/>
        <c:tickLblPos val="nextTo"/>
        <c:spPr>
          <a:ln w="3764">
            <a:solidFill>
              <a:schemeClr val="tx1"/>
            </a:solidFill>
            <a:prstDash val="solid"/>
          </a:ln>
        </c:spPr>
        <c:txPr>
          <a:bodyPr rot="0" vert="horz"/>
          <a:lstStyle/>
          <a:p>
            <a:pPr>
              <a:defRPr lang="en-US" sz="1660" b="1" i="0" u="none" strike="noStrike" baseline="0">
                <a:solidFill>
                  <a:schemeClr val="tx1"/>
                </a:solidFill>
                <a:latin typeface="Arial"/>
                <a:ea typeface="Arial"/>
                <a:cs typeface="Arial"/>
              </a:defRPr>
            </a:pPr>
            <a:endParaRPr lang="es-ES"/>
          </a:p>
        </c:txPr>
        <c:crossAx val="153802408"/>
        <c:crosses val="autoZero"/>
        <c:auto val="1"/>
        <c:lblAlgn val="ctr"/>
        <c:lblOffset val="100"/>
        <c:tickLblSkip val="1"/>
        <c:tickMarkSkip val="1"/>
        <c:noMultiLvlLbl val="0"/>
      </c:catAx>
      <c:valAx>
        <c:axId val="153802408"/>
        <c:scaling>
          <c:orientation val="minMax"/>
          <c:max val="100"/>
          <c:min val="0"/>
        </c:scaling>
        <c:delete val="0"/>
        <c:axPos val="l"/>
        <c:numFmt formatCode="0" sourceLinked="0"/>
        <c:majorTickMark val="out"/>
        <c:minorTickMark val="none"/>
        <c:tickLblPos val="nextTo"/>
        <c:spPr>
          <a:ln w="3764">
            <a:solidFill>
              <a:schemeClr val="tx1"/>
            </a:solidFill>
            <a:prstDash val="solid"/>
          </a:ln>
        </c:spPr>
        <c:txPr>
          <a:bodyPr rot="0" vert="horz"/>
          <a:lstStyle/>
          <a:p>
            <a:pPr>
              <a:defRPr lang="en-US" sz="1660" b="0" i="0" u="none" strike="noStrike" baseline="0">
                <a:solidFill>
                  <a:schemeClr val="tx1"/>
                </a:solidFill>
                <a:latin typeface="Arial"/>
                <a:ea typeface="Arial"/>
                <a:cs typeface="Arial"/>
              </a:defRPr>
            </a:pPr>
            <a:endParaRPr lang="es-ES"/>
          </a:p>
        </c:txPr>
        <c:crossAx val="153802016"/>
        <c:crosses val="autoZero"/>
        <c:crossBetween val="between"/>
        <c:majorUnit val="20"/>
        <c:minorUnit val="10"/>
      </c:valAx>
      <c:spPr>
        <a:noFill/>
        <a:ln w="30111">
          <a:noFill/>
        </a:ln>
      </c:spPr>
    </c:plotArea>
    <c:legend>
      <c:legendPos val="t"/>
      <c:layout>
        <c:manualLayout>
          <c:xMode val="edge"/>
          <c:yMode val="edge"/>
          <c:x val="6.3729016013585899E-3"/>
          <c:y val="1.5712914844612401E-3"/>
          <c:w val="0.99362709839864105"/>
          <c:h val="0.16156472084073201"/>
        </c:manualLayout>
      </c:layout>
      <c:overlay val="0"/>
      <c:txPr>
        <a:bodyPr/>
        <a:lstStyle/>
        <a:p>
          <a:pPr>
            <a:defRPr lang="en-US" sz="1600" b="0"/>
          </a:pPr>
          <a:endParaRPr lang="es-ES"/>
        </a:p>
      </c:txPr>
    </c:legend>
    <c:plotVisOnly val="1"/>
    <c:dispBlanksAs val="gap"/>
    <c:showDLblsOverMax val="0"/>
  </c:chart>
  <c:spPr>
    <a:noFill/>
    <a:ln>
      <a:noFill/>
    </a:ln>
  </c:spPr>
  <c:txPr>
    <a:bodyPr/>
    <a:lstStyle/>
    <a:p>
      <a:pPr>
        <a:defRPr sz="1097" b="0" i="0" u="none" strike="noStrike" baseline="0">
          <a:solidFill>
            <a:schemeClr val="tx1"/>
          </a:solidFill>
          <a:latin typeface="Arial"/>
          <a:ea typeface="Arial"/>
          <a:cs typeface="Arial"/>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Hoja1!$B$1</c:f>
              <c:strCache>
                <c:ptCount val="1"/>
                <c:pt idx="0">
                  <c:v>Imposible</c:v>
                </c:pt>
              </c:strCache>
            </c:strRef>
          </c:tx>
          <c:invertIfNegative val="0"/>
          <c:dLbls>
            <c:spPr>
              <a:noFill/>
              <a:ln>
                <a:noFill/>
              </a:ln>
              <a:effectLst/>
            </c:spPr>
            <c:txPr>
              <a:bodyPr/>
              <a:lstStyle/>
              <a:p>
                <a:pPr>
                  <a:defRPr lang="en-US"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Publico</c:v>
                </c:pt>
                <c:pt idx="1">
                  <c:v>Privado</c:v>
                </c:pt>
              </c:strCache>
            </c:strRef>
          </c:cat>
          <c:val>
            <c:numRef>
              <c:f>Hoja1!$B$2:$B$3</c:f>
              <c:numCache>
                <c:formatCode>General</c:formatCode>
                <c:ptCount val="2"/>
                <c:pt idx="0">
                  <c:v>84.1</c:v>
                </c:pt>
                <c:pt idx="1">
                  <c:v>15.8</c:v>
                </c:pt>
              </c:numCache>
            </c:numRef>
          </c:val>
        </c:ser>
        <c:ser>
          <c:idx val="1"/>
          <c:order val="1"/>
          <c:tx>
            <c:strRef>
              <c:f>Hoja1!$C$1</c:f>
              <c:strCache>
                <c:ptCount val="1"/>
                <c:pt idx="0">
                  <c:v>Posible</c:v>
                </c:pt>
              </c:strCache>
            </c:strRef>
          </c:tx>
          <c:invertIfNegative val="0"/>
          <c:dLbls>
            <c:spPr>
              <a:noFill/>
              <a:ln>
                <a:noFill/>
              </a:ln>
              <a:effectLst/>
            </c:spPr>
            <c:txPr>
              <a:bodyPr/>
              <a:lstStyle/>
              <a:p>
                <a:pPr>
                  <a:defRPr lang="en-US"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Publico</c:v>
                </c:pt>
                <c:pt idx="1">
                  <c:v>Privado</c:v>
                </c:pt>
              </c:strCache>
            </c:strRef>
          </c:cat>
          <c:val>
            <c:numRef>
              <c:f>Hoja1!$C$2:$C$3</c:f>
              <c:numCache>
                <c:formatCode>General</c:formatCode>
                <c:ptCount val="2"/>
                <c:pt idx="0">
                  <c:v>15.9</c:v>
                </c:pt>
                <c:pt idx="1">
                  <c:v>84.2</c:v>
                </c:pt>
              </c:numCache>
            </c:numRef>
          </c:val>
        </c:ser>
        <c:dLbls>
          <c:showLegendKey val="0"/>
          <c:showVal val="1"/>
          <c:showCatName val="0"/>
          <c:showSerName val="0"/>
          <c:showPercent val="0"/>
          <c:showBubbleSize val="0"/>
        </c:dLbls>
        <c:gapWidth val="150"/>
        <c:shape val="cylinder"/>
        <c:axId val="211563592"/>
        <c:axId val="211564376"/>
        <c:axId val="0"/>
      </c:bar3DChart>
      <c:catAx>
        <c:axId val="211563592"/>
        <c:scaling>
          <c:orientation val="minMax"/>
        </c:scaling>
        <c:delete val="0"/>
        <c:axPos val="b"/>
        <c:numFmt formatCode="General" sourceLinked="0"/>
        <c:majorTickMark val="out"/>
        <c:minorTickMark val="none"/>
        <c:tickLblPos val="nextTo"/>
        <c:txPr>
          <a:bodyPr/>
          <a:lstStyle/>
          <a:p>
            <a:pPr>
              <a:defRPr lang="en-US"/>
            </a:pPr>
            <a:endParaRPr lang="es-ES"/>
          </a:p>
        </c:txPr>
        <c:crossAx val="211564376"/>
        <c:crosses val="autoZero"/>
        <c:auto val="1"/>
        <c:lblAlgn val="ctr"/>
        <c:lblOffset val="100"/>
        <c:noMultiLvlLbl val="0"/>
      </c:catAx>
      <c:valAx>
        <c:axId val="211564376"/>
        <c:scaling>
          <c:orientation val="minMax"/>
        </c:scaling>
        <c:delete val="0"/>
        <c:axPos val="l"/>
        <c:majorGridlines/>
        <c:numFmt formatCode="General" sourceLinked="1"/>
        <c:majorTickMark val="out"/>
        <c:minorTickMark val="none"/>
        <c:tickLblPos val="nextTo"/>
        <c:txPr>
          <a:bodyPr/>
          <a:lstStyle/>
          <a:p>
            <a:pPr>
              <a:defRPr lang="en-US" sz="800"/>
            </a:pPr>
            <a:endParaRPr lang="es-ES"/>
          </a:p>
        </c:txPr>
        <c:crossAx val="211563592"/>
        <c:crosses val="autoZero"/>
        <c:crossBetween val="between"/>
      </c:valAx>
    </c:plotArea>
    <c:legend>
      <c:legendPos val="r"/>
      <c:overlay val="0"/>
      <c:txPr>
        <a:bodyPr/>
        <a:lstStyle/>
        <a:p>
          <a:pPr>
            <a:defRPr lang="en-US" sz="1400"/>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Hoja1!$B$1</c:f>
              <c:strCache>
                <c:ptCount val="1"/>
                <c:pt idx="0">
                  <c:v>Poco/nada</c:v>
                </c:pt>
              </c:strCache>
            </c:strRef>
          </c:tx>
          <c:invertIfNegative val="0"/>
          <c:dLbls>
            <c:spPr>
              <a:noFill/>
              <a:ln>
                <a:noFill/>
              </a:ln>
              <a:effectLst/>
            </c:spPr>
            <c:txPr>
              <a:bodyPr/>
              <a:lstStyle/>
              <a:p>
                <a:pPr>
                  <a:defRPr lang="en-US"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Publico</c:v>
                </c:pt>
                <c:pt idx="1">
                  <c:v>Privado</c:v>
                </c:pt>
              </c:strCache>
            </c:strRef>
          </c:cat>
          <c:val>
            <c:numRef>
              <c:f>Hoja1!$B$2:$B$3</c:f>
              <c:numCache>
                <c:formatCode>General</c:formatCode>
                <c:ptCount val="2"/>
                <c:pt idx="0">
                  <c:v>65.5</c:v>
                </c:pt>
                <c:pt idx="1">
                  <c:v>77.7</c:v>
                </c:pt>
              </c:numCache>
            </c:numRef>
          </c:val>
        </c:ser>
        <c:ser>
          <c:idx val="1"/>
          <c:order val="1"/>
          <c:tx>
            <c:strRef>
              <c:f>Hoja1!$C$1</c:f>
              <c:strCache>
                <c:ptCount val="1"/>
                <c:pt idx="0">
                  <c:v>Bastante/bien</c:v>
                </c:pt>
              </c:strCache>
            </c:strRef>
          </c:tx>
          <c:invertIfNegative val="0"/>
          <c:dLbls>
            <c:spPr>
              <a:noFill/>
              <a:ln>
                <a:noFill/>
              </a:ln>
              <a:effectLst/>
            </c:spPr>
            <c:txPr>
              <a:bodyPr/>
              <a:lstStyle/>
              <a:p>
                <a:pPr>
                  <a:defRPr lang="en-US"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Publico</c:v>
                </c:pt>
                <c:pt idx="1">
                  <c:v>Privado</c:v>
                </c:pt>
              </c:strCache>
            </c:strRef>
          </c:cat>
          <c:val>
            <c:numRef>
              <c:f>Hoja1!$C$2:$C$3</c:f>
              <c:numCache>
                <c:formatCode>General</c:formatCode>
                <c:ptCount val="2"/>
                <c:pt idx="0">
                  <c:v>34.5</c:v>
                </c:pt>
                <c:pt idx="1">
                  <c:v>22.2</c:v>
                </c:pt>
              </c:numCache>
            </c:numRef>
          </c:val>
        </c:ser>
        <c:dLbls>
          <c:showLegendKey val="0"/>
          <c:showVal val="1"/>
          <c:showCatName val="0"/>
          <c:showSerName val="0"/>
          <c:showPercent val="0"/>
          <c:showBubbleSize val="0"/>
        </c:dLbls>
        <c:gapWidth val="150"/>
        <c:shape val="cylinder"/>
        <c:axId val="211565160"/>
        <c:axId val="211565552"/>
        <c:axId val="0"/>
      </c:bar3DChart>
      <c:catAx>
        <c:axId val="211565160"/>
        <c:scaling>
          <c:orientation val="minMax"/>
        </c:scaling>
        <c:delete val="0"/>
        <c:axPos val="b"/>
        <c:numFmt formatCode="General" sourceLinked="0"/>
        <c:majorTickMark val="out"/>
        <c:minorTickMark val="none"/>
        <c:tickLblPos val="nextTo"/>
        <c:txPr>
          <a:bodyPr/>
          <a:lstStyle/>
          <a:p>
            <a:pPr>
              <a:defRPr lang="en-US" b="1"/>
            </a:pPr>
            <a:endParaRPr lang="es-ES"/>
          </a:p>
        </c:txPr>
        <c:crossAx val="211565552"/>
        <c:crosses val="autoZero"/>
        <c:auto val="1"/>
        <c:lblAlgn val="ctr"/>
        <c:lblOffset val="100"/>
        <c:noMultiLvlLbl val="0"/>
      </c:catAx>
      <c:valAx>
        <c:axId val="211565552"/>
        <c:scaling>
          <c:orientation val="minMax"/>
        </c:scaling>
        <c:delete val="0"/>
        <c:axPos val="l"/>
        <c:majorGridlines/>
        <c:numFmt formatCode="General" sourceLinked="1"/>
        <c:majorTickMark val="out"/>
        <c:minorTickMark val="none"/>
        <c:tickLblPos val="nextTo"/>
        <c:txPr>
          <a:bodyPr/>
          <a:lstStyle/>
          <a:p>
            <a:pPr>
              <a:defRPr lang="en-US" sz="800"/>
            </a:pPr>
            <a:endParaRPr lang="es-ES"/>
          </a:p>
        </c:txPr>
        <c:crossAx val="211565160"/>
        <c:crosses val="autoZero"/>
        <c:crossBetween val="between"/>
      </c:valAx>
    </c:plotArea>
    <c:legend>
      <c:legendPos val="r"/>
      <c:overlay val="0"/>
      <c:txPr>
        <a:bodyPr/>
        <a:lstStyle/>
        <a:p>
          <a:pPr>
            <a:defRPr lang="en-US" sz="1600" b="1"/>
          </a:pPr>
          <a:endParaRPr lang="es-ES"/>
        </a:p>
      </c:txPr>
    </c:legend>
    <c:plotVisOnly val="1"/>
    <c:dispBlanksAs val="gap"/>
    <c:showDLblsOverMax val="0"/>
  </c:chart>
  <c:txPr>
    <a:bodyPr/>
    <a:lstStyle/>
    <a:p>
      <a:pPr>
        <a:defRPr sz="1800"/>
      </a:pPr>
      <a:endParaRPr lang="es-E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3076575" cy="511175"/>
          </a:xfrm>
          <a:prstGeom prst="rect">
            <a:avLst/>
          </a:prstGeom>
          <a:noFill/>
          <a:ln>
            <a:noFill/>
          </a:ln>
          <a:effectLst/>
          <a:extLst/>
        </p:spPr>
        <p:txBody>
          <a:bodyPr vert="horz" wrap="square" lIns="99048" tIns="49524" rIns="99048" bIns="49524" numCol="1" anchor="t" anchorCtr="0" compatLnSpc="1">
            <a:prstTxWarp prst="textNoShape">
              <a:avLst/>
            </a:prstTxWarp>
          </a:bodyPr>
          <a:lstStyle>
            <a:lvl1pPr defTabSz="990600" eaLnBrk="1" hangingPunct="1">
              <a:defRPr sz="1300"/>
            </a:lvl1pPr>
          </a:lstStyle>
          <a:p>
            <a:pPr>
              <a:defRPr/>
            </a:pPr>
            <a:endParaRPr lang="es-ES"/>
          </a:p>
        </p:txBody>
      </p:sp>
      <p:sp>
        <p:nvSpPr>
          <p:cNvPr id="47107" name="Rectangle 3"/>
          <p:cNvSpPr>
            <a:spLocks noGrp="1" noChangeArrowheads="1"/>
          </p:cNvSpPr>
          <p:nvPr>
            <p:ph type="dt" idx="1"/>
          </p:nvPr>
        </p:nvSpPr>
        <p:spPr bwMode="auto">
          <a:xfrm>
            <a:off x="4021138" y="0"/>
            <a:ext cx="3076575" cy="511175"/>
          </a:xfrm>
          <a:prstGeom prst="rect">
            <a:avLst/>
          </a:prstGeom>
          <a:noFill/>
          <a:ln>
            <a:noFill/>
          </a:ln>
          <a:effectLst/>
          <a:extLst/>
        </p:spPr>
        <p:txBody>
          <a:bodyPr vert="horz" wrap="square" lIns="99048" tIns="49524" rIns="99048" bIns="49524" numCol="1" anchor="t" anchorCtr="0" compatLnSpc="1">
            <a:prstTxWarp prst="textNoShape">
              <a:avLst/>
            </a:prstTxWarp>
          </a:bodyPr>
          <a:lstStyle>
            <a:lvl1pPr algn="r" defTabSz="990600" eaLnBrk="1" hangingPunct="1">
              <a:defRPr sz="1300"/>
            </a:lvl1pPr>
          </a:lstStyle>
          <a:p>
            <a:pPr>
              <a:defRPr/>
            </a:pPr>
            <a:endParaRPr lang="es-ES"/>
          </a:p>
        </p:txBody>
      </p:sp>
      <p:sp>
        <p:nvSpPr>
          <p:cNvPr id="33796"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p:spPr>
      </p:sp>
      <p:sp>
        <p:nvSpPr>
          <p:cNvPr id="47109" name="Rectangle 5"/>
          <p:cNvSpPr>
            <a:spLocks noGrp="1" noChangeArrowheads="1"/>
          </p:cNvSpPr>
          <p:nvPr>
            <p:ph type="body" sz="quarter" idx="3"/>
          </p:nvPr>
        </p:nvSpPr>
        <p:spPr bwMode="auto">
          <a:xfrm>
            <a:off x="709613" y="4860925"/>
            <a:ext cx="5680075" cy="4605338"/>
          </a:xfrm>
          <a:prstGeom prst="rect">
            <a:avLst/>
          </a:prstGeom>
          <a:noFill/>
          <a:ln>
            <a:noFill/>
          </a:ln>
          <a:effectLst/>
          <a:extLst/>
        </p:spPr>
        <p:txBody>
          <a:bodyPr vert="horz" wrap="square" lIns="99048" tIns="49524" rIns="99048" bIns="49524" numCol="1" anchor="t" anchorCtr="0" compatLnSpc="1">
            <a:prstTxWarp prst="textNoShape">
              <a:avLst/>
            </a:prstTxWarp>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47110" name="Rectangle 6"/>
          <p:cNvSpPr>
            <a:spLocks noGrp="1" noChangeArrowheads="1"/>
          </p:cNvSpPr>
          <p:nvPr>
            <p:ph type="ftr" sz="quarter" idx="4"/>
          </p:nvPr>
        </p:nvSpPr>
        <p:spPr bwMode="auto">
          <a:xfrm>
            <a:off x="0" y="9721850"/>
            <a:ext cx="3076575" cy="511175"/>
          </a:xfrm>
          <a:prstGeom prst="rect">
            <a:avLst/>
          </a:prstGeom>
          <a:noFill/>
          <a:ln>
            <a:noFill/>
          </a:ln>
          <a:effectLst/>
          <a:extLst/>
        </p:spPr>
        <p:txBody>
          <a:bodyPr vert="horz" wrap="square" lIns="99048" tIns="49524" rIns="99048" bIns="49524" numCol="1" anchor="b" anchorCtr="0" compatLnSpc="1">
            <a:prstTxWarp prst="textNoShape">
              <a:avLst/>
            </a:prstTxWarp>
          </a:bodyPr>
          <a:lstStyle>
            <a:lvl1pPr defTabSz="990600" eaLnBrk="1" hangingPunct="1">
              <a:defRPr sz="1300"/>
            </a:lvl1pPr>
          </a:lstStyle>
          <a:p>
            <a:pPr>
              <a:defRPr/>
            </a:pPr>
            <a:endParaRPr lang="es-ES"/>
          </a:p>
        </p:txBody>
      </p:sp>
      <p:sp>
        <p:nvSpPr>
          <p:cNvPr id="47111" name="Rectangle 7"/>
          <p:cNvSpPr>
            <a:spLocks noGrp="1" noChangeArrowheads="1"/>
          </p:cNvSpPr>
          <p:nvPr>
            <p:ph type="sldNum" sz="quarter" idx="5"/>
          </p:nvPr>
        </p:nvSpPr>
        <p:spPr bwMode="auto">
          <a:xfrm>
            <a:off x="4021138" y="9721850"/>
            <a:ext cx="3076575" cy="511175"/>
          </a:xfrm>
          <a:prstGeom prst="rect">
            <a:avLst/>
          </a:prstGeom>
          <a:noFill/>
          <a:ln>
            <a:noFill/>
          </a:ln>
          <a:effectLst/>
          <a:extLst/>
        </p:spPr>
        <p:txBody>
          <a:bodyPr vert="horz" wrap="square" lIns="99048" tIns="49524" rIns="99048" bIns="49524" numCol="1" anchor="b" anchorCtr="0" compatLnSpc="1">
            <a:prstTxWarp prst="textNoShape">
              <a:avLst/>
            </a:prstTxWarp>
          </a:bodyPr>
          <a:lstStyle>
            <a:lvl1pPr algn="r" defTabSz="990600" eaLnBrk="1" hangingPunct="1">
              <a:defRPr sz="1300"/>
            </a:lvl1pPr>
          </a:lstStyle>
          <a:p>
            <a:pPr>
              <a:defRPr/>
            </a:pPr>
            <a:fld id="{2160A9E7-6AFF-2A4B-8933-F1C32A783C21}" type="slidenum">
              <a:rPr lang="es-ES"/>
              <a:pPr>
                <a:defRPr/>
              </a:pPr>
              <a:t>‹Nº›</a:t>
            </a:fld>
            <a:endParaRPr lang="es-ES"/>
          </a:p>
        </p:txBody>
      </p:sp>
    </p:spTree>
    <p:extLst>
      <p:ext uri="{BB962C8B-B14F-4D97-AF65-F5344CB8AC3E}">
        <p14:creationId xmlns:p14="http://schemas.microsoft.com/office/powerpoint/2010/main" val="31377296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101" charset="-128"/>
        <a:cs typeface="ＭＳ Ｐゴシック" pitchFamily="-101" charset="-128"/>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101"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101"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101"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ＭＳ Ｐゴシック" pitchFamily="-10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822C23-10DE-4125-8F3D-88DAE966836C}" type="slidenum">
              <a:rPr lang="en-GB"/>
              <a:pPr/>
              <a:t>2</a:t>
            </a:fld>
            <a:endParaRPr lang="en-GB"/>
          </a:p>
        </p:txBody>
      </p:sp>
      <p:sp>
        <p:nvSpPr>
          <p:cNvPr id="1056770" name="Rectangle 2"/>
          <p:cNvSpPr>
            <a:spLocks noGrp="1" noRot="1" noChangeAspect="1" noChangeArrowheads="1" noTextEdit="1"/>
          </p:cNvSpPr>
          <p:nvPr>
            <p:ph type="sldImg"/>
          </p:nvPr>
        </p:nvSpPr>
        <p:spPr>
          <a:xfrm>
            <a:off x="992188" y="768350"/>
            <a:ext cx="5114925" cy="3836988"/>
          </a:xfrm>
          <a:ln/>
        </p:spPr>
      </p:sp>
      <p:sp>
        <p:nvSpPr>
          <p:cNvPr id="1056771" name="Rectangle 3"/>
          <p:cNvSpPr>
            <a:spLocks noGrp="1" noChangeArrowheads="1"/>
          </p:cNvSpPr>
          <p:nvPr>
            <p:ph type="body" idx="1"/>
          </p:nvPr>
        </p:nvSpPr>
        <p:spPr/>
        <p:txBody>
          <a:bodyPr/>
          <a:lstStyle/>
          <a:p>
            <a:r>
              <a:rPr lang="en-GB" sz="1800" dirty="0" smtClean="0"/>
              <a:t>As you all know,</a:t>
            </a:r>
            <a:r>
              <a:rPr lang="en-GB" sz="1800" baseline="0" dirty="0" smtClean="0"/>
              <a:t> this month </a:t>
            </a:r>
            <a:r>
              <a:rPr lang="en-GB" sz="1200" kern="1200" dirty="0" smtClean="0">
                <a:solidFill>
                  <a:schemeClr val="tx1"/>
                </a:solidFill>
                <a:latin typeface="Comic Sans MS" pitchFamily="66" charset="0"/>
                <a:ea typeface="+mn-ea"/>
                <a:cs typeface="+mn-cs"/>
              </a:rPr>
              <a:t>marks the 40th anniversary of the World Health Organisation’s Alma Ata Declaration.  This set the ambitious target of ‘Health for All by the year 2000’ and was adopted in September 1978 at the International Conference on Primary Health Care jointly sponsored by the WHO and UNICEF, </a:t>
            </a:r>
            <a:r>
              <a:rPr lang="en-GB" sz="1800" dirty="0" smtClean="0"/>
              <a:t>and </a:t>
            </a:r>
            <a:r>
              <a:rPr lang="en-GB" sz="1800" dirty="0"/>
              <a:t>held in what was then Alma-Ata in the USSR and is now </a:t>
            </a:r>
            <a:r>
              <a:rPr lang="en-GB" sz="1800" dirty="0" err="1"/>
              <a:t>Almaty</a:t>
            </a:r>
            <a:r>
              <a:rPr lang="en-GB" sz="1800" dirty="0"/>
              <a:t> in </a:t>
            </a:r>
            <a:r>
              <a:rPr lang="en-GB" sz="1800" dirty="0" smtClean="0"/>
              <a:t>Kazakhstan. </a:t>
            </a:r>
            <a:r>
              <a:rPr lang="en-GB" sz="1200" kern="1200" dirty="0" smtClean="0">
                <a:solidFill>
                  <a:schemeClr val="tx1"/>
                </a:solidFill>
                <a:latin typeface="Comic Sans MS" pitchFamily="66" charset="0"/>
                <a:ea typeface="+mn-ea"/>
                <a:cs typeface="+mn-cs"/>
              </a:rPr>
              <a:t>The Declaration called for urgent action by all governments, health and development workers, and the world community to protect and promote the health of all the people of the world.</a:t>
            </a:r>
          </a:p>
          <a:p>
            <a:endParaRPr lang="en-GB" sz="1800" dirty="0" smtClean="0"/>
          </a:p>
          <a:p>
            <a:r>
              <a:rPr lang="en-GB" sz="1800" dirty="0" smtClean="0"/>
              <a:t>The reasoning behind the target, laid out in Article X of the Declaration, was that:</a:t>
            </a:r>
            <a:endParaRPr lang="en-GB" sz="1800" dirty="0"/>
          </a:p>
        </p:txBody>
      </p:sp>
    </p:spTree>
    <p:extLst>
      <p:ext uri="{BB962C8B-B14F-4D97-AF65-F5344CB8AC3E}">
        <p14:creationId xmlns:p14="http://schemas.microsoft.com/office/powerpoint/2010/main" val="2695416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A7ACB9-4AB9-43FE-A3BD-1336906F30B3}"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261577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992188" y="768350"/>
            <a:ext cx="5114925" cy="3836988"/>
          </a:xfrm>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 smtClean="0">
              <a:latin typeface="Arial" panose="020B0604020202020204" pitchFamily="34" charset="0"/>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800">
                <a:solidFill>
                  <a:schemeClr val="tx1"/>
                </a:solidFill>
                <a:latin typeface="Arial" panose="020B0604020202020204" pitchFamily="34" charset="0"/>
                <a:ea typeface="MS PGothic" panose="020B0600070205080204" pitchFamily="34" charset="-128"/>
              </a:defRPr>
            </a:lvl1pPr>
            <a:lvl2pPr marL="742950" indent="-285750" defTabSz="990600">
              <a:defRPr sz="2800">
                <a:solidFill>
                  <a:schemeClr val="tx1"/>
                </a:solidFill>
                <a:latin typeface="Arial" panose="020B0604020202020204" pitchFamily="34" charset="0"/>
                <a:ea typeface="MS PGothic" panose="020B0600070205080204" pitchFamily="34" charset="-128"/>
              </a:defRPr>
            </a:lvl2pPr>
            <a:lvl3pPr marL="1143000" indent="-228600" defTabSz="990600">
              <a:defRPr sz="2800">
                <a:solidFill>
                  <a:schemeClr val="tx1"/>
                </a:solidFill>
                <a:latin typeface="Arial" panose="020B0604020202020204" pitchFamily="34" charset="0"/>
                <a:ea typeface="MS PGothic" panose="020B0600070205080204" pitchFamily="34" charset="-128"/>
              </a:defRPr>
            </a:lvl3pPr>
            <a:lvl4pPr marL="1600200" indent="-228600" defTabSz="990600">
              <a:defRPr sz="2800">
                <a:solidFill>
                  <a:schemeClr val="tx1"/>
                </a:solidFill>
                <a:latin typeface="Arial" panose="020B0604020202020204" pitchFamily="34" charset="0"/>
                <a:ea typeface="MS PGothic" panose="020B0600070205080204" pitchFamily="34" charset="-128"/>
              </a:defRPr>
            </a:lvl4pPr>
            <a:lvl5pPr marL="2057400" indent="-228600" defTabSz="990600">
              <a:defRPr sz="28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17733DE6-A49B-4E42-850C-F77574ECE12C}" type="slidenum">
              <a:rPr lang="en-US" altLang="es-ES" sz="1300" smtClean="0">
                <a:solidFill>
                  <a:srgbClr val="000000"/>
                </a:solidFill>
              </a:rPr>
              <a:pPr/>
              <a:t>16</a:t>
            </a:fld>
            <a:endParaRPr lang="en-US" altLang="es-ES" sz="1300" smtClean="0">
              <a:solidFill>
                <a:srgbClr val="000000"/>
              </a:solidFill>
            </a:endParaRPr>
          </a:p>
        </p:txBody>
      </p:sp>
    </p:spTree>
    <p:extLst>
      <p:ext uri="{BB962C8B-B14F-4D97-AF65-F5344CB8AC3E}">
        <p14:creationId xmlns:p14="http://schemas.microsoft.com/office/powerpoint/2010/main" val="2420364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992188" y="768350"/>
            <a:ext cx="5114925" cy="3836988"/>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 smtClean="0">
              <a:latin typeface="Arial" panose="020B0604020202020204" pitchFamily="34" charset="0"/>
            </a:endParaRP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800">
                <a:solidFill>
                  <a:schemeClr val="tx1"/>
                </a:solidFill>
                <a:latin typeface="Arial" panose="020B0604020202020204" pitchFamily="34" charset="0"/>
                <a:ea typeface="MS PGothic" panose="020B0600070205080204" pitchFamily="34" charset="-128"/>
              </a:defRPr>
            </a:lvl1pPr>
            <a:lvl2pPr marL="742950" indent="-285750" defTabSz="990600">
              <a:defRPr sz="2800">
                <a:solidFill>
                  <a:schemeClr val="tx1"/>
                </a:solidFill>
                <a:latin typeface="Arial" panose="020B0604020202020204" pitchFamily="34" charset="0"/>
                <a:ea typeface="MS PGothic" panose="020B0600070205080204" pitchFamily="34" charset="-128"/>
              </a:defRPr>
            </a:lvl2pPr>
            <a:lvl3pPr marL="1143000" indent="-228600" defTabSz="990600">
              <a:defRPr sz="2800">
                <a:solidFill>
                  <a:schemeClr val="tx1"/>
                </a:solidFill>
                <a:latin typeface="Arial" panose="020B0604020202020204" pitchFamily="34" charset="0"/>
                <a:ea typeface="MS PGothic" panose="020B0600070205080204" pitchFamily="34" charset="-128"/>
              </a:defRPr>
            </a:lvl3pPr>
            <a:lvl4pPr marL="1600200" indent="-228600" defTabSz="990600">
              <a:defRPr sz="2800">
                <a:solidFill>
                  <a:schemeClr val="tx1"/>
                </a:solidFill>
                <a:latin typeface="Arial" panose="020B0604020202020204" pitchFamily="34" charset="0"/>
                <a:ea typeface="MS PGothic" panose="020B0600070205080204" pitchFamily="34" charset="-128"/>
              </a:defRPr>
            </a:lvl4pPr>
            <a:lvl5pPr marL="2057400" indent="-228600" defTabSz="990600">
              <a:defRPr sz="2800">
                <a:solidFill>
                  <a:schemeClr val="tx1"/>
                </a:solidFill>
                <a:latin typeface="Arial" panose="020B0604020202020204" pitchFamily="34" charset="0"/>
                <a:ea typeface="MS PGothic" panose="020B0600070205080204" pitchFamily="34" charset="-128"/>
              </a:defRPr>
            </a:lvl5pPr>
            <a:lvl6pPr marL="2514600" indent="-228600" defTabSz="990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90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90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90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02517A21-FCBA-4A7C-AB55-F1F350AA5247}" type="slidenum">
              <a:rPr lang="en-US" altLang="es-ES" sz="1300" smtClean="0"/>
              <a:pPr/>
              <a:t>21</a:t>
            </a:fld>
            <a:endParaRPr lang="en-US" altLang="es-ES" sz="1300" smtClean="0"/>
          </a:p>
        </p:txBody>
      </p:sp>
    </p:spTree>
    <p:extLst>
      <p:ext uri="{BB962C8B-B14F-4D97-AF65-F5344CB8AC3E}">
        <p14:creationId xmlns:p14="http://schemas.microsoft.com/office/powerpoint/2010/main" val="2522950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4925" cy="38369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180D2E-CF65-4839-95FF-77B3E1E8BB30}"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843160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1 Marcador de imagen de diapositiva"/>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37890"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37891"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C9AB0B-4F6C-438E-9940-B59BEDCF252B}" type="slidenum">
              <a:rPr lang="es-ES">
                <a:cs typeface="Arial" charset="0"/>
              </a:rPr>
              <a:pPr fontAlgn="base">
                <a:spcBef>
                  <a:spcPct val="0"/>
                </a:spcBef>
                <a:spcAft>
                  <a:spcPct val="0"/>
                </a:spcAft>
                <a:defRPr/>
              </a:pPr>
              <a:t>46</a:t>
            </a:fld>
            <a:endParaRPr lang="es-ES">
              <a:cs typeface="Arial" charset="0"/>
            </a:endParaRPr>
          </a:p>
        </p:txBody>
      </p:sp>
    </p:spTree>
    <p:extLst>
      <p:ext uri="{BB962C8B-B14F-4D97-AF65-F5344CB8AC3E}">
        <p14:creationId xmlns:p14="http://schemas.microsoft.com/office/powerpoint/2010/main" val="1649255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C5C201EC-71B6-E149-A685-4E5869318C5C}"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9DC9947-BA13-0344-B460-8150D16603CE}"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C56810D-5D67-4A44-83EC-B0F51D9E9085}" type="slidenum">
              <a:rPr lang="es-ES"/>
              <a:pPr>
                <a:defRPr/>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Marcador de imágenes en línea 2"/>
          <p:cNvSpPr>
            <a:spLocks noGrp="1"/>
          </p:cNvSpPr>
          <p:nvPr>
            <p:ph type="clipArt" sz="half" idx="1"/>
          </p:nvPr>
        </p:nvSpPr>
        <p:spPr>
          <a:xfrm>
            <a:off x="457200" y="1600200"/>
            <a:ext cx="4038600" cy="4525963"/>
          </a:xfrm>
        </p:spPr>
        <p:txBody>
          <a:bodyPr/>
          <a:lstStyle/>
          <a:p>
            <a:pPr lvl="0"/>
            <a:endParaRPr lang="es-ES" noProof="0" smtClean="0"/>
          </a:p>
        </p:txBody>
      </p:sp>
      <p:sp>
        <p:nvSpPr>
          <p:cNvPr id="4" name="Marcador de texto 3"/>
          <p:cNvSpPr>
            <a:spLocks noGrp="1"/>
          </p:cNvSpPr>
          <p:nvPr>
            <p:ph type="body"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F615A28-F2A4-0142-BEDA-3F0716031F8A}" type="slidenum">
              <a:rPr lang="es-ES"/>
              <a:pPr>
                <a:defRPr/>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ítulo y texto e imágenes prediseñada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Marcador de texto 2"/>
          <p:cNvSpPr>
            <a:spLocks noGrp="1"/>
          </p:cNvSpPr>
          <p:nvPr>
            <p:ph type="body"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imágenes en línea 3"/>
          <p:cNvSpPr>
            <a:spLocks noGrp="1"/>
          </p:cNvSpPr>
          <p:nvPr>
            <p:ph type="clipArt" sz="half" idx="2"/>
          </p:nvPr>
        </p:nvSpPr>
        <p:spPr>
          <a:xfrm>
            <a:off x="4648200" y="1600200"/>
            <a:ext cx="4038600" cy="4525963"/>
          </a:xfrm>
        </p:spPr>
        <p:txBody>
          <a:bodyPr/>
          <a:lstStyle/>
          <a:p>
            <a:pPr lvl="0"/>
            <a:endParaRPr lang="es-E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60ED0EFD-68B4-F243-85AB-DA9C15B6A67E}" type="slidenum">
              <a:rPr lang="es-ES"/>
              <a:pPr>
                <a:defRPr/>
              </a:pPr>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Marcador de tabla 2"/>
          <p:cNvSpPr>
            <a:spLocks noGrp="1"/>
          </p:cNvSpPr>
          <p:nvPr>
            <p:ph type="tbl" idx="1"/>
          </p:nvPr>
        </p:nvSpPr>
        <p:spPr>
          <a:xfrm>
            <a:off x="457200" y="1600200"/>
            <a:ext cx="8229600" cy="4525963"/>
          </a:xfrm>
        </p:spPr>
        <p:txBody>
          <a:bodyPr/>
          <a:lstStyle/>
          <a:p>
            <a:pPr lvl="0"/>
            <a:endParaRPr lang="es-E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6A4BDA3-74C5-BE44-ABB1-1BCC63921AC6}" type="slidenum">
              <a:rPr lang="es-ES"/>
              <a:pPr>
                <a:defRPr/>
              </a:pPr>
              <a:t>‹Nº›</a:t>
            </a:fld>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GB"/>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GB"/>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94A377CC-8426-47D9-9271-0B5B70E704ED}" type="slidenum">
              <a:rPr lang="en-GB"/>
              <a:pPr/>
              <a:t>‹Nº›</a:t>
            </a:fld>
            <a:endParaRPr lang="en-GB"/>
          </a:p>
        </p:txBody>
      </p:sp>
    </p:spTree>
    <p:extLst>
      <p:ext uri="{BB962C8B-B14F-4D97-AF65-F5344CB8AC3E}">
        <p14:creationId xmlns:p14="http://schemas.microsoft.com/office/powerpoint/2010/main" val="931859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EE3695F-A68F-314A-8CF1-FC19883BE825}"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80F84E1-548A-C34E-99F4-B864E36DF3D6}"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CD376A69-21AB-D245-9D6F-7BBD03D4D49C}"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75C509C3-65EE-4144-A85F-BD1875EF22B0}"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0BEBE621-8494-B345-8B89-A67880D1B8AB}"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A5067FB9-A3C1-104C-BD44-DACA270C2A3C}"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FE23CBD3-BC95-6D43-8B06-BA520E183A95}"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266C739B-912A-7843-B15C-8B0025DB57E0}"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50507"/>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F50172E-DB1B-204E-8F44-DD16C9C3234E}" type="slidenum">
              <a:rPr lang="es-ES"/>
              <a:pPr>
                <a:defRPr/>
              </a:pPr>
              <a:t>‹Nº›</a:t>
            </a:fld>
            <a:endParaRPr lang="es-E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kern="1200">
          <a:solidFill>
            <a:schemeClr val="tx2"/>
          </a:solidFill>
          <a:latin typeface="+mj-lt"/>
          <a:ea typeface="ＭＳ Ｐゴシック" pitchFamily="-101" charset="-128"/>
          <a:cs typeface="ＭＳ Ｐゴシック" pitchFamily="-101" charset="-128"/>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pitchFamily="-101" charset="-128"/>
          <a:cs typeface="ＭＳ Ｐゴシック" pitchFamily="-101"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pitchFamily="-101" charset="-128"/>
          <a:cs typeface="ＭＳ Ｐゴシック" pitchFamily="-101"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pitchFamily="-101" charset="-128"/>
          <a:cs typeface="ＭＳ Ｐゴシック" pitchFamily="-101"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pitchFamily="-101" charset="-128"/>
          <a:cs typeface="ＭＳ Ｐゴシック" pitchFamily="-101" charset="-128"/>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itchFamily="-101" charset="-128"/>
          <a:cs typeface="ＭＳ Ｐゴシック" pitchFamily="-101" charset="-128"/>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itchFamily="-101"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itchFamily="-101"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itchFamily="-101"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itchFamily="-101"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1.png"/><Relationship Id="rId4" Type="http://schemas.openxmlformats.org/officeDocument/2006/relationships/oleObject" Target="../embeddings/Hoja_de_c_lculo_de_Microsoft_Excel_97-20031.xls"/></Relationships>
</file>

<file path=ppt/slides/_rels/slide1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7.png"/><Relationship Id="rId4" Type="http://schemas.openxmlformats.org/officeDocument/2006/relationships/oleObject" Target="../embeddings/Hoja_de_c_lculo_de_Microsoft_Excel_97-20032.xls"/></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6.xml"/><Relationship Id="rId4" Type="http://schemas.openxmlformats.org/officeDocument/2006/relationships/image" Target="../media/image44.emf"/></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emf"/><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395536" y="3068960"/>
            <a:ext cx="8136904" cy="2664296"/>
          </a:xfrm>
        </p:spPr>
        <p:txBody>
          <a:bodyPr/>
          <a:lstStyle/>
          <a:p>
            <a:r>
              <a:rPr lang="pt-BR" sz="3600" dirty="0" smtClean="0"/>
              <a:t>APS: </a:t>
            </a:r>
          </a:p>
          <a:p>
            <a:r>
              <a:rPr lang="pt-BR" sz="2800" dirty="0" smtClean="0"/>
              <a:t>Uma </a:t>
            </a:r>
            <a:r>
              <a:rPr lang="pt-BR" sz="2800" dirty="0"/>
              <a:t>resposta adequada aos desafios do futuro</a:t>
            </a:r>
            <a:r>
              <a:rPr lang="pt-BR" sz="2800" dirty="0" smtClean="0"/>
              <a:t>?</a:t>
            </a:r>
          </a:p>
          <a:p>
            <a:r>
              <a:rPr lang="es-ES_tradnl" sz="1600" dirty="0" smtClean="0"/>
              <a:t>Sergio </a:t>
            </a:r>
            <a:r>
              <a:rPr lang="es-ES_tradnl" sz="1600" dirty="0" smtClean="0"/>
              <a:t>Minué</a:t>
            </a:r>
          </a:p>
          <a:p>
            <a:r>
              <a:rPr lang="es-ES_tradnl" sz="1600" dirty="0" smtClean="0"/>
              <a:t>29 </a:t>
            </a:r>
            <a:r>
              <a:rPr lang="es-ES_tradnl" sz="1600" dirty="0" err="1" smtClean="0"/>
              <a:t>outobro</a:t>
            </a:r>
            <a:r>
              <a:rPr lang="es-ES_tradnl" sz="1600" dirty="0" smtClean="0"/>
              <a:t> 2019</a:t>
            </a:r>
          </a:p>
          <a:p>
            <a:r>
              <a:rPr lang="es-ES_tradnl" sz="1600" dirty="0" smtClean="0"/>
              <a:t>OPAS </a:t>
            </a:r>
          </a:p>
          <a:p>
            <a:r>
              <a:rPr lang="es-ES_tradnl" sz="1600" dirty="0" smtClean="0"/>
              <a:t>Brasilia</a:t>
            </a:r>
            <a:endParaRPr lang="es-ES" sz="1600" dirty="0"/>
          </a:p>
        </p:txBody>
      </p:sp>
      <p:pic>
        <p:nvPicPr>
          <p:cNvPr id="4" name="Imagen 3"/>
          <p:cNvPicPr>
            <a:picLocks noChangeAspect="1"/>
          </p:cNvPicPr>
          <p:nvPr/>
        </p:nvPicPr>
        <p:blipFill>
          <a:blip r:embed="rId2"/>
          <a:stretch>
            <a:fillRect/>
          </a:stretch>
        </p:blipFill>
        <p:spPr>
          <a:xfrm>
            <a:off x="1331641" y="116632"/>
            <a:ext cx="6048672" cy="2376264"/>
          </a:xfrm>
          <a:prstGeom prst="rect">
            <a:avLst/>
          </a:prstGeom>
        </p:spPr>
      </p:pic>
      <p:pic>
        <p:nvPicPr>
          <p:cNvPr id="2" name="Imagen 1"/>
          <p:cNvPicPr>
            <a:picLocks noChangeAspect="1"/>
          </p:cNvPicPr>
          <p:nvPr/>
        </p:nvPicPr>
        <p:blipFill>
          <a:blip r:embed="rId3"/>
          <a:stretch>
            <a:fillRect/>
          </a:stretch>
        </p:blipFill>
        <p:spPr>
          <a:xfrm>
            <a:off x="2102906" y="5752235"/>
            <a:ext cx="4938188" cy="701101"/>
          </a:xfrm>
          <a:prstGeom prst="rect">
            <a:avLst/>
          </a:prstGeom>
        </p:spPr>
      </p:pic>
    </p:spTree>
    <p:extLst>
      <p:ext uri="{BB962C8B-B14F-4D97-AF65-F5344CB8AC3E}">
        <p14:creationId xmlns:p14="http://schemas.microsoft.com/office/powerpoint/2010/main" val="2716694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627784" y="2635538"/>
            <a:ext cx="6160927" cy="4099847"/>
          </a:xfrm>
          <a:prstGeom prst="rect">
            <a:avLst/>
          </a:prstGeom>
        </p:spPr>
      </p:pic>
      <p:pic>
        <p:nvPicPr>
          <p:cNvPr id="3" name="Imagen 2"/>
          <p:cNvPicPr>
            <a:picLocks noChangeAspect="1"/>
          </p:cNvPicPr>
          <p:nvPr/>
        </p:nvPicPr>
        <p:blipFill>
          <a:blip r:embed="rId3"/>
          <a:stretch>
            <a:fillRect/>
          </a:stretch>
        </p:blipFill>
        <p:spPr>
          <a:xfrm>
            <a:off x="0" y="2376"/>
            <a:ext cx="5085629" cy="2633163"/>
          </a:xfrm>
          <a:prstGeom prst="rect">
            <a:avLst/>
          </a:prstGeom>
        </p:spPr>
      </p:pic>
    </p:spTree>
    <p:extLst>
      <p:ext uri="{BB962C8B-B14F-4D97-AF65-F5344CB8AC3E}">
        <p14:creationId xmlns:p14="http://schemas.microsoft.com/office/powerpoint/2010/main" val="11389092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5"/>
          <p:cNvSpPr>
            <a:spLocks noGrp="1"/>
          </p:cNvSpPr>
          <p:nvPr>
            <p:ph type="title"/>
          </p:nvPr>
        </p:nvSpPr>
        <p:spPr/>
        <p:txBody>
          <a:bodyPr/>
          <a:lstStyle/>
          <a:p>
            <a:r>
              <a:rPr lang="es-ES_tradnl" sz="2400" dirty="0" err="1" smtClean="0"/>
              <a:t>Quádruplo</a:t>
            </a:r>
            <a:r>
              <a:rPr lang="es-ES_tradnl" sz="2400" dirty="0" smtClean="0"/>
              <a:t> Objetivo</a:t>
            </a:r>
            <a:endParaRPr lang="es-ES_tradnl" sz="2400" dirty="0"/>
          </a:p>
        </p:txBody>
      </p:sp>
      <p:sp>
        <p:nvSpPr>
          <p:cNvPr id="3" name="Marcador de texto 2"/>
          <p:cNvSpPr>
            <a:spLocks noGrp="1"/>
          </p:cNvSpPr>
          <p:nvPr>
            <p:ph type="body" idx="4294967295"/>
          </p:nvPr>
        </p:nvSpPr>
        <p:spPr>
          <a:xfrm>
            <a:off x="539552" y="2204864"/>
            <a:ext cx="8424936" cy="1500187"/>
          </a:xfrm>
        </p:spPr>
        <p:txBody>
          <a:bodyPr>
            <a:noAutofit/>
          </a:bodyPr>
          <a:lstStyle/>
          <a:p>
            <a:pPr>
              <a:buFontTx/>
              <a:buNone/>
            </a:pPr>
            <a:r>
              <a:rPr lang="pt-BR" sz="2400" dirty="0" smtClean="0"/>
              <a:t>reduzir custo </a:t>
            </a:r>
          </a:p>
          <a:p>
            <a:pPr>
              <a:buFontTx/>
              <a:buNone/>
            </a:pPr>
            <a:r>
              <a:rPr lang="pt-BR" sz="2400" dirty="0" smtClean="0"/>
              <a:t>melhorar a saúde </a:t>
            </a:r>
          </a:p>
          <a:p>
            <a:pPr>
              <a:buFontTx/>
              <a:buNone/>
            </a:pPr>
            <a:r>
              <a:rPr lang="pt-BR" sz="2400" dirty="0" smtClean="0"/>
              <a:t>melhorar a experiência individual de cuidados</a:t>
            </a:r>
            <a:endParaRPr lang="es-ES_tradnl" sz="2400" dirty="0" smtClean="0"/>
          </a:p>
          <a:p>
            <a:pPr>
              <a:buFontTx/>
              <a:buNone/>
            </a:pPr>
            <a:r>
              <a:rPr lang="es-ES_tradnl" sz="2400" dirty="0" err="1">
                <a:solidFill>
                  <a:srgbClr val="9D9DF1"/>
                </a:solidFill>
              </a:rPr>
              <a:t>obter</a:t>
            </a:r>
            <a:r>
              <a:rPr lang="es-ES_tradnl" sz="2400" dirty="0">
                <a:solidFill>
                  <a:srgbClr val="9D9DF1"/>
                </a:solidFill>
              </a:rPr>
              <a:t> significado</a:t>
            </a:r>
            <a:endParaRPr lang="es-ES_tradnl" sz="2400" dirty="0" smtClean="0">
              <a:solidFill>
                <a:srgbClr val="9D9DF1"/>
              </a:solidFill>
            </a:endParaRPr>
          </a:p>
        </p:txBody>
      </p:sp>
      <p:pic>
        <p:nvPicPr>
          <p:cNvPr id="27652" name="Imagen 4"/>
          <p:cNvPicPr>
            <a:picLocks noChangeAspect="1"/>
          </p:cNvPicPr>
          <p:nvPr/>
        </p:nvPicPr>
        <p:blipFill>
          <a:blip r:embed="rId2"/>
          <a:srcRect/>
          <a:stretch>
            <a:fillRect/>
          </a:stretch>
        </p:blipFill>
        <p:spPr bwMode="auto">
          <a:xfrm>
            <a:off x="4355976" y="5517232"/>
            <a:ext cx="4476874" cy="1120886"/>
          </a:xfrm>
          <a:prstGeom prst="rect">
            <a:avLst/>
          </a:prstGeom>
          <a:noFill/>
          <a:ln w="9525">
            <a:noFill/>
            <a:miter lim="800000"/>
            <a:headEnd/>
            <a:tailEnd/>
          </a:ln>
        </p:spPr>
      </p:pic>
      <p:pic>
        <p:nvPicPr>
          <p:cNvPr id="2" name="Imagen 1"/>
          <p:cNvPicPr>
            <a:picLocks noChangeAspect="1"/>
          </p:cNvPicPr>
          <p:nvPr/>
        </p:nvPicPr>
        <p:blipFill>
          <a:blip r:embed="rId3"/>
          <a:stretch>
            <a:fillRect/>
          </a:stretch>
        </p:blipFill>
        <p:spPr>
          <a:xfrm>
            <a:off x="323529" y="5517232"/>
            <a:ext cx="3816424" cy="1120886"/>
          </a:xfrm>
          <a:prstGeom prst="rect">
            <a:avLst/>
          </a:prstGeom>
        </p:spPr>
      </p:pic>
      <p:pic>
        <p:nvPicPr>
          <p:cNvPr id="4" name="Imagen 3"/>
          <p:cNvPicPr>
            <a:picLocks noChangeAspect="1"/>
          </p:cNvPicPr>
          <p:nvPr/>
        </p:nvPicPr>
        <p:blipFill>
          <a:blip r:embed="rId4"/>
          <a:stretch>
            <a:fillRect/>
          </a:stretch>
        </p:blipFill>
        <p:spPr>
          <a:xfrm>
            <a:off x="909230" y="408768"/>
            <a:ext cx="1710646" cy="1284125"/>
          </a:xfrm>
          <a:prstGeom prst="rect">
            <a:avLst/>
          </a:prstGeom>
        </p:spPr>
      </p:pic>
      <p:pic>
        <p:nvPicPr>
          <p:cNvPr id="5" name="Imagen 4"/>
          <p:cNvPicPr>
            <a:picLocks noChangeAspect="1"/>
          </p:cNvPicPr>
          <p:nvPr/>
        </p:nvPicPr>
        <p:blipFill>
          <a:blip r:embed="rId5"/>
          <a:stretch>
            <a:fillRect/>
          </a:stretch>
        </p:blipFill>
        <p:spPr>
          <a:xfrm>
            <a:off x="6620918" y="377249"/>
            <a:ext cx="2057950" cy="1539583"/>
          </a:xfrm>
          <a:prstGeom prst="rect">
            <a:avLst/>
          </a:prstGeom>
        </p:spPr>
      </p:pic>
    </p:spTree>
    <p:extLst>
      <p:ext uri="{BB962C8B-B14F-4D97-AF65-F5344CB8AC3E}">
        <p14:creationId xmlns:p14="http://schemas.microsoft.com/office/powerpoint/2010/main" val="38063186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2Q=="/>
          <p:cNvSpPr>
            <a:spLocks noChangeAspect="1" noChangeArrowheads="1"/>
          </p:cNvSpPr>
          <p:nvPr/>
        </p:nvSpPr>
        <p:spPr bwMode="auto">
          <a:xfrm>
            <a:off x="3243263" y="1557338"/>
            <a:ext cx="2657475" cy="3743325"/>
          </a:xfrm>
          <a:prstGeom prst="rect">
            <a:avLst/>
          </a:prstGeom>
          <a:noFill/>
          <a:ln w="9525">
            <a:noFill/>
            <a:miter lim="800000"/>
            <a:headEnd/>
            <a:tailEnd/>
          </a:ln>
        </p:spPr>
        <p:txBody>
          <a:bodyPr>
            <a:prstTxWarp prst="textNoShape">
              <a:avLst/>
            </a:prstTxWarp>
          </a:bodyPr>
          <a:lstStyle/>
          <a:p>
            <a:endParaRPr lang="es-ES_tradnl"/>
          </a:p>
        </p:txBody>
      </p:sp>
      <p:pic>
        <p:nvPicPr>
          <p:cNvPr id="31747" name="Picture 3" descr="Build"/>
          <p:cNvPicPr>
            <a:picLocks noChangeAspect="1" noChangeArrowheads="1"/>
          </p:cNvPicPr>
          <p:nvPr/>
        </p:nvPicPr>
        <p:blipFill>
          <a:blip r:embed="rId2"/>
          <a:srcRect/>
          <a:stretch>
            <a:fillRect/>
          </a:stretch>
        </p:blipFill>
        <p:spPr bwMode="auto">
          <a:xfrm>
            <a:off x="3276600" y="1701800"/>
            <a:ext cx="3016250" cy="4248150"/>
          </a:xfrm>
          <a:prstGeom prst="rect">
            <a:avLst/>
          </a:prstGeom>
          <a:noFill/>
          <a:ln w="9525">
            <a:noFill/>
            <a:miter lim="800000"/>
            <a:headEnd/>
            <a:tailEnd/>
          </a:ln>
        </p:spPr>
      </p:pic>
      <p:sp>
        <p:nvSpPr>
          <p:cNvPr id="31748" name="Rectangle 4"/>
          <p:cNvSpPr>
            <a:spLocks noGrp="1" noChangeArrowheads="1"/>
          </p:cNvSpPr>
          <p:nvPr>
            <p:ph type="title"/>
          </p:nvPr>
        </p:nvSpPr>
        <p:spPr>
          <a:xfrm>
            <a:off x="457200" y="-26988"/>
            <a:ext cx="8229600" cy="1143001"/>
          </a:xfrm>
        </p:spPr>
        <p:txBody>
          <a:bodyPr/>
          <a:lstStyle/>
          <a:p>
            <a:r>
              <a:rPr lang="pt-BR" sz="4000" dirty="0"/>
              <a:t>Se a Atenção Básica e</a:t>
            </a:r>
            <a:r>
              <a:rPr lang="pt-BR" sz="4000" dirty="0" smtClean="0"/>
              <a:t> forte...</a:t>
            </a:r>
            <a:endParaRPr lang="es-ES" sz="4000" dirty="0"/>
          </a:p>
        </p:txBody>
      </p:sp>
      <p:sp>
        <p:nvSpPr>
          <p:cNvPr id="31749" name="Text Box 5"/>
          <p:cNvSpPr txBox="1">
            <a:spLocks noChangeArrowheads="1"/>
          </p:cNvSpPr>
          <p:nvPr/>
        </p:nvSpPr>
        <p:spPr bwMode="auto">
          <a:xfrm>
            <a:off x="3227668" y="6169025"/>
            <a:ext cx="3529012" cy="366712"/>
          </a:xfrm>
          <a:prstGeom prst="rect">
            <a:avLst/>
          </a:prstGeom>
          <a:noFill/>
          <a:ln w="9525">
            <a:noFill/>
            <a:miter lim="800000"/>
            <a:headEnd/>
            <a:tailEnd/>
          </a:ln>
        </p:spPr>
        <p:txBody>
          <a:bodyPr>
            <a:prstTxWarp prst="textNoShape">
              <a:avLst/>
            </a:prstTxWarp>
            <a:spAutoFit/>
          </a:bodyPr>
          <a:lstStyle/>
          <a:p>
            <a:r>
              <a:rPr lang="es-ES_tradnl" sz="1800" dirty="0" err="1" smtClean="0"/>
              <a:t>melhores</a:t>
            </a:r>
            <a:r>
              <a:rPr lang="es-ES_tradnl" sz="1800" dirty="0" smtClean="0"/>
              <a:t> </a:t>
            </a:r>
            <a:r>
              <a:rPr lang="es-ES_tradnl" sz="1800" dirty="0"/>
              <a:t>resultados de </a:t>
            </a:r>
            <a:r>
              <a:rPr lang="es-ES_tradnl" sz="1800" dirty="0" err="1"/>
              <a:t>saúde</a:t>
            </a:r>
            <a:endParaRPr lang="es-ES" sz="1800" dirty="0"/>
          </a:p>
        </p:txBody>
      </p:sp>
      <p:sp>
        <p:nvSpPr>
          <p:cNvPr id="31750" name="Text Box 6"/>
          <p:cNvSpPr txBox="1">
            <a:spLocks noChangeArrowheads="1"/>
          </p:cNvSpPr>
          <p:nvPr/>
        </p:nvSpPr>
        <p:spPr bwMode="auto">
          <a:xfrm>
            <a:off x="539750" y="3519488"/>
            <a:ext cx="2651688" cy="400110"/>
          </a:xfrm>
          <a:prstGeom prst="rect">
            <a:avLst/>
          </a:prstGeom>
          <a:noFill/>
          <a:ln w="9525">
            <a:noFill/>
            <a:miter lim="800000"/>
            <a:headEnd/>
            <a:tailEnd/>
          </a:ln>
        </p:spPr>
        <p:txBody>
          <a:bodyPr wrap="none">
            <a:prstTxWarp prst="textNoShape">
              <a:avLst/>
            </a:prstTxWarp>
            <a:spAutoFit/>
          </a:bodyPr>
          <a:lstStyle/>
          <a:p>
            <a:r>
              <a:rPr lang="es-ES" sz="2000"/>
              <a:t>menos hospitalização</a:t>
            </a:r>
            <a:endParaRPr lang="es-ES" sz="2000" dirty="0"/>
          </a:p>
        </p:txBody>
      </p:sp>
      <p:sp>
        <p:nvSpPr>
          <p:cNvPr id="31751" name="Rectangle 7"/>
          <p:cNvSpPr>
            <a:spLocks noChangeArrowheads="1"/>
          </p:cNvSpPr>
          <p:nvPr/>
        </p:nvSpPr>
        <p:spPr bwMode="auto">
          <a:xfrm>
            <a:off x="6553200" y="3573016"/>
            <a:ext cx="2411413" cy="854075"/>
          </a:xfrm>
          <a:prstGeom prst="rect">
            <a:avLst/>
          </a:prstGeom>
          <a:noFill/>
          <a:ln w="9525">
            <a:noFill/>
            <a:miter lim="800000"/>
            <a:headEnd/>
            <a:tailEnd/>
          </a:ln>
        </p:spPr>
        <p:txBody>
          <a:bodyPr>
            <a:prstTxWarp prst="textNoShape">
              <a:avLst/>
            </a:prstTxWarp>
            <a:spAutoFit/>
          </a:bodyPr>
          <a:lstStyle/>
          <a:p>
            <a:pPr>
              <a:spcBef>
                <a:spcPct val="50000"/>
              </a:spcBef>
            </a:pPr>
            <a:r>
              <a:rPr lang="es-ES" sz="2000" dirty="0"/>
              <a:t>menor </a:t>
            </a:r>
            <a:r>
              <a:rPr lang="es-ES" sz="2000" dirty="0" err="1" smtClean="0"/>
              <a:t>inequidade</a:t>
            </a:r>
            <a:r>
              <a:rPr lang="es-ES" sz="2000" dirty="0" smtClean="0"/>
              <a:t> </a:t>
            </a:r>
            <a:endParaRPr lang="es-ES" sz="2000" dirty="0"/>
          </a:p>
          <a:p>
            <a:pPr>
              <a:spcBef>
                <a:spcPct val="50000"/>
              </a:spcBef>
            </a:pPr>
            <a:endParaRPr lang="es-ES" sz="2000" dirty="0"/>
          </a:p>
        </p:txBody>
      </p:sp>
    </p:spTree>
    <p:extLst>
      <p:ext uri="{BB962C8B-B14F-4D97-AF65-F5344CB8AC3E}">
        <p14:creationId xmlns:p14="http://schemas.microsoft.com/office/powerpoint/2010/main" val="42113188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 name="Imagen 2"/>
          <p:cNvPicPr>
            <a:picLocks noChangeAspect="1"/>
          </p:cNvPicPr>
          <p:nvPr/>
        </p:nvPicPr>
        <p:blipFill>
          <a:blip r:embed="rId2"/>
          <a:stretch>
            <a:fillRect/>
          </a:stretch>
        </p:blipFill>
        <p:spPr>
          <a:xfrm>
            <a:off x="179512" y="846138"/>
            <a:ext cx="3878879" cy="5171979"/>
          </a:xfrm>
          <a:prstGeom prst="rect">
            <a:avLst/>
          </a:prstGeom>
        </p:spPr>
      </p:pic>
      <p:pic>
        <p:nvPicPr>
          <p:cNvPr id="5" name="Imagen 4"/>
          <p:cNvPicPr>
            <a:picLocks noChangeAspect="1"/>
          </p:cNvPicPr>
          <p:nvPr/>
        </p:nvPicPr>
        <p:blipFill>
          <a:blip r:embed="rId3"/>
          <a:stretch>
            <a:fillRect/>
          </a:stretch>
        </p:blipFill>
        <p:spPr>
          <a:xfrm>
            <a:off x="4130398" y="16417"/>
            <a:ext cx="5338146" cy="6841583"/>
          </a:xfrm>
          <a:prstGeom prst="rect">
            <a:avLst/>
          </a:prstGeom>
        </p:spPr>
      </p:pic>
    </p:spTree>
    <p:extLst>
      <p:ext uri="{BB962C8B-B14F-4D97-AF65-F5344CB8AC3E}">
        <p14:creationId xmlns:p14="http://schemas.microsoft.com/office/powerpoint/2010/main" val="6687088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457200" y="1962150"/>
            <a:ext cx="3008313" cy="1162050"/>
          </a:xfrm>
        </p:spPr>
        <p:txBody>
          <a:bodyPr/>
          <a:lstStyle/>
          <a:p>
            <a:r>
              <a:rPr lang="pt-BR" sz="2800" dirty="0"/>
              <a:t>Maior satisfação do paciente está associada a ...</a:t>
            </a:r>
            <a:r>
              <a:rPr lang="es-ES_tradnl" sz="2800" dirty="0" smtClean="0"/>
              <a:t>…</a:t>
            </a:r>
            <a:endParaRPr lang="es-ES_tradnl" sz="2800" dirty="0"/>
          </a:p>
        </p:txBody>
      </p:sp>
      <p:sp>
        <p:nvSpPr>
          <p:cNvPr id="11" name="Marcador de texto 10"/>
          <p:cNvSpPr>
            <a:spLocks noGrp="1"/>
          </p:cNvSpPr>
          <p:nvPr>
            <p:ph type="body" sz="half" idx="2"/>
          </p:nvPr>
        </p:nvSpPr>
        <p:spPr>
          <a:xfrm>
            <a:off x="457200" y="3386137"/>
            <a:ext cx="3008313" cy="4691063"/>
          </a:xfrm>
        </p:spPr>
        <p:txBody>
          <a:bodyPr/>
          <a:lstStyle/>
          <a:p>
            <a:pPr>
              <a:buFontTx/>
              <a:buChar char="-"/>
            </a:pPr>
            <a:r>
              <a:rPr lang="pt-BR" sz="2000" dirty="0"/>
              <a:t>Menos uso de emergências</a:t>
            </a:r>
          </a:p>
          <a:p>
            <a:pPr>
              <a:buFontTx/>
              <a:buChar char="-"/>
            </a:pPr>
            <a:r>
              <a:rPr lang="pt-BR" sz="2000" dirty="0"/>
              <a:t> </a:t>
            </a:r>
            <a:r>
              <a:rPr lang="pt-BR" sz="2000" dirty="0" smtClean="0"/>
              <a:t>Maior </a:t>
            </a:r>
            <a:r>
              <a:rPr lang="pt-BR" sz="2000" dirty="0"/>
              <a:t>uso de hospitalização</a:t>
            </a:r>
          </a:p>
          <a:p>
            <a:pPr>
              <a:buFontTx/>
              <a:buChar char="-"/>
            </a:pPr>
            <a:r>
              <a:rPr lang="pt-BR" sz="2000" dirty="0"/>
              <a:t> </a:t>
            </a:r>
            <a:r>
              <a:rPr lang="pt-BR" sz="2000" dirty="0" smtClean="0"/>
              <a:t>Maior </a:t>
            </a:r>
            <a:r>
              <a:rPr lang="pt-BR" sz="2000" dirty="0"/>
              <a:t>custo global</a:t>
            </a:r>
          </a:p>
          <a:p>
            <a:pPr>
              <a:buFontTx/>
              <a:buChar char="-"/>
            </a:pPr>
            <a:r>
              <a:rPr lang="pt-BR" sz="2000" dirty="0">
                <a:solidFill>
                  <a:srgbClr val="FF0000"/>
                </a:solidFill>
              </a:rPr>
              <a:t> </a:t>
            </a:r>
            <a:r>
              <a:rPr lang="pt-BR" sz="2000" dirty="0" smtClean="0">
                <a:solidFill>
                  <a:srgbClr val="FF0000"/>
                </a:solidFill>
              </a:rPr>
              <a:t>Maior </a:t>
            </a:r>
            <a:r>
              <a:rPr lang="pt-BR" sz="2000" dirty="0">
                <a:solidFill>
                  <a:srgbClr val="FF0000"/>
                </a:solidFill>
              </a:rPr>
              <a:t>mortalidade</a:t>
            </a:r>
            <a:endParaRPr lang="es-ES_tradnl" sz="2000" dirty="0">
              <a:solidFill>
                <a:srgbClr val="FF0000"/>
              </a:solidFill>
            </a:endParaRPr>
          </a:p>
        </p:txBody>
      </p:sp>
      <p:pic>
        <p:nvPicPr>
          <p:cNvPr id="6" name="Imagen 5" descr="Captura de pantalla 2016-06-06 a las 13.06.43.png"/>
          <p:cNvPicPr>
            <a:picLocks noChangeAspect="1"/>
          </p:cNvPicPr>
          <p:nvPr/>
        </p:nvPicPr>
        <p:blipFill>
          <a:blip r:embed="rId2"/>
          <a:stretch>
            <a:fillRect/>
          </a:stretch>
        </p:blipFill>
        <p:spPr>
          <a:xfrm>
            <a:off x="3733800" y="1600200"/>
            <a:ext cx="5052689" cy="3822700"/>
          </a:xfrm>
          <a:prstGeom prst="rect">
            <a:avLst/>
          </a:prstGeom>
        </p:spPr>
      </p:pic>
      <p:sp>
        <p:nvSpPr>
          <p:cNvPr id="7" name="Rectángulo 6"/>
          <p:cNvSpPr/>
          <p:nvPr/>
        </p:nvSpPr>
        <p:spPr>
          <a:xfrm>
            <a:off x="1447800" y="228600"/>
            <a:ext cx="6324600" cy="6858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a:t>O "cliente" ... ele está sempre certo?</a:t>
            </a:r>
            <a:endParaRPr lang="es-ES_tradnl" dirty="0"/>
          </a:p>
        </p:txBody>
      </p:sp>
    </p:spTree>
    <p:extLst>
      <p:ext uri="{BB962C8B-B14F-4D97-AF65-F5344CB8AC3E}">
        <p14:creationId xmlns:p14="http://schemas.microsoft.com/office/powerpoint/2010/main" val="27385801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aptura de pantalla 2016-06-06 a las 13.03.34.png"/>
          <p:cNvPicPr>
            <a:picLocks noChangeAspect="1"/>
          </p:cNvPicPr>
          <p:nvPr/>
        </p:nvPicPr>
        <p:blipFill>
          <a:blip r:embed="rId2"/>
          <a:stretch>
            <a:fillRect/>
          </a:stretch>
        </p:blipFill>
        <p:spPr>
          <a:xfrm>
            <a:off x="5105400" y="1295400"/>
            <a:ext cx="3392311" cy="3926408"/>
          </a:xfrm>
          <a:prstGeom prst="rect">
            <a:avLst/>
          </a:prstGeom>
        </p:spPr>
      </p:pic>
      <p:sp>
        <p:nvSpPr>
          <p:cNvPr id="9" name="Título 8"/>
          <p:cNvSpPr>
            <a:spLocks noGrp="1"/>
          </p:cNvSpPr>
          <p:nvPr>
            <p:ph type="title"/>
          </p:nvPr>
        </p:nvSpPr>
        <p:spPr/>
        <p:txBody>
          <a:bodyPr/>
          <a:lstStyle/>
          <a:p>
            <a:r>
              <a:rPr lang="es-ES_tradnl" sz="2800" dirty="0"/>
              <a:t>Se </a:t>
            </a:r>
            <a:r>
              <a:rPr lang="es-ES_tradnl" sz="2800" dirty="0" err="1"/>
              <a:t>não</a:t>
            </a:r>
            <a:r>
              <a:rPr lang="es-ES_tradnl" sz="2800" dirty="0"/>
              <a:t> </a:t>
            </a:r>
            <a:r>
              <a:rPr lang="es-ES_tradnl" sz="2800" dirty="0" err="1"/>
              <a:t>houver</a:t>
            </a:r>
            <a:r>
              <a:rPr lang="es-ES_tradnl" sz="2800" dirty="0"/>
              <a:t> diagnóstico ...</a:t>
            </a:r>
          </a:p>
        </p:txBody>
      </p:sp>
      <p:sp>
        <p:nvSpPr>
          <p:cNvPr id="10" name="Marcador de contenido 9"/>
          <p:cNvSpPr>
            <a:spLocks noGrp="1"/>
          </p:cNvSpPr>
          <p:nvPr>
            <p:ph idx="1"/>
          </p:nvPr>
        </p:nvSpPr>
        <p:spPr/>
        <p:txBody>
          <a:bodyPr/>
          <a:lstStyle/>
          <a:p>
            <a:endParaRPr lang="es-ES_tradnl"/>
          </a:p>
        </p:txBody>
      </p:sp>
      <p:sp>
        <p:nvSpPr>
          <p:cNvPr id="11" name="Marcador de texto 10"/>
          <p:cNvSpPr>
            <a:spLocks noGrp="1"/>
          </p:cNvSpPr>
          <p:nvPr>
            <p:ph type="body" sz="half" idx="2"/>
          </p:nvPr>
        </p:nvSpPr>
        <p:spPr>
          <a:xfrm>
            <a:off x="457200" y="2319337"/>
            <a:ext cx="3008313" cy="4691063"/>
          </a:xfrm>
        </p:spPr>
        <p:txBody>
          <a:bodyPr/>
          <a:lstStyle/>
          <a:p>
            <a:r>
              <a:rPr lang="pt-BR" sz="2000" dirty="0"/>
              <a:t>Grande preocupação</a:t>
            </a:r>
          </a:p>
          <a:p>
            <a:r>
              <a:rPr lang="pt-BR" sz="2000" dirty="0"/>
              <a:t>Menor satisfação</a:t>
            </a:r>
          </a:p>
          <a:p>
            <a:r>
              <a:rPr lang="pt-BR" sz="2000" dirty="0"/>
              <a:t>Menos cumprimento das expectativas</a:t>
            </a:r>
            <a:endParaRPr lang="es-ES_tradnl" sz="2000" dirty="0"/>
          </a:p>
        </p:txBody>
      </p:sp>
    </p:spTree>
    <p:extLst>
      <p:ext uri="{BB962C8B-B14F-4D97-AF65-F5344CB8AC3E}">
        <p14:creationId xmlns:p14="http://schemas.microsoft.com/office/powerpoint/2010/main" val="27252503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txBox="1">
            <a:spLocks/>
          </p:cNvSpPr>
          <p:nvPr/>
        </p:nvSpPr>
        <p:spPr bwMode="auto">
          <a:xfrm>
            <a:off x="-115887" y="-19844"/>
            <a:ext cx="9144000" cy="9540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s-ES" sz="4400">
              <a:solidFill>
                <a:schemeClr val="bg1"/>
              </a:solidFill>
              <a:cs typeface="Arial" panose="020B0604020202020204" pitchFamily="34" charset="0"/>
            </a:endParaRPr>
          </a:p>
        </p:txBody>
      </p:sp>
      <p:sp>
        <p:nvSpPr>
          <p:cNvPr id="55299" name="Rectangle 3"/>
          <p:cNvSpPr>
            <a:spLocks noGrp="1" noChangeArrowheads="1"/>
          </p:cNvSpPr>
          <p:nvPr>
            <p:ph type="title"/>
          </p:nvPr>
        </p:nvSpPr>
        <p:spPr>
          <a:xfrm>
            <a:off x="0" y="92075"/>
            <a:ext cx="9144000" cy="730250"/>
          </a:xfrm>
        </p:spPr>
        <p:txBody>
          <a:bodyPr anchor="t" anchorCtr="1"/>
          <a:lstStyle/>
          <a:p>
            <a:r>
              <a:rPr lang="pt-BR" altLang="es-ES" sz="2000" b="1" dirty="0">
                <a:solidFill>
                  <a:schemeClr val="bg1"/>
                </a:solidFill>
              </a:rPr>
              <a:t>Quão estressante é o trabalho do médico da AP?</a:t>
            </a:r>
            <a:endParaRPr lang="en-US" altLang="es-ES" sz="2000" b="1" dirty="0" smtClean="0">
              <a:solidFill>
                <a:schemeClr val="bg1"/>
              </a:solidFill>
            </a:endParaRPr>
          </a:p>
        </p:txBody>
      </p:sp>
      <p:sp>
        <p:nvSpPr>
          <p:cNvPr id="553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07B3E6E4-5F17-40FF-9848-324A0DDC9064}" type="slidenum">
              <a:rPr lang="en-US" altLang="es-ES" sz="1400" smtClean="0">
                <a:solidFill>
                  <a:schemeClr val="bg1"/>
                </a:solidFill>
              </a:rPr>
              <a:pPr/>
              <a:t>16</a:t>
            </a:fld>
            <a:endParaRPr lang="en-US" altLang="es-ES" sz="1400" smtClean="0">
              <a:solidFill>
                <a:schemeClr val="bg1"/>
              </a:solidFill>
            </a:endParaRPr>
          </a:p>
        </p:txBody>
      </p:sp>
      <p:sp>
        <p:nvSpPr>
          <p:cNvPr id="55301" name="Rectangle 83"/>
          <p:cNvSpPr>
            <a:spLocks noChangeArrowheads="1"/>
          </p:cNvSpPr>
          <p:nvPr/>
        </p:nvSpPr>
        <p:spPr bwMode="auto">
          <a:xfrm>
            <a:off x="0" y="6365875"/>
            <a:ext cx="7431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r>
              <a:rPr lang="en-US" altLang="es-ES" sz="1200">
                <a:solidFill>
                  <a:srgbClr val="000000"/>
                </a:solidFill>
                <a:cs typeface="Arial" panose="020B0604020202020204" pitchFamily="34" charset="0"/>
              </a:rPr>
              <a:t>Source: 2015 Commonwealth Fund International Health Policy Survey of Primary Care Physicians.</a:t>
            </a:r>
          </a:p>
        </p:txBody>
      </p:sp>
      <p:graphicFrame>
        <p:nvGraphicFramePr>
          <p:cNvPr id="55302" name="Object 2"/>
          <p:cNvGraphicFramePr>
            <a:graphicFrameLocks noChangeAspect="1"/>
          </p:cNvGraphicFramePr>
          <p:nvPr/>
        </p:nvGraphicFramePr>
        <p:xfrm>
          <a:off x="166688" y="635000"/>
          <a:ext cx="8861425" cy="5435600"/>
        </p:xfrm>
        <a:graphic>
          <a:graphicData uri="http://schemas.openxmlformats.org/presentationml/2006/ole">
            <mc:AlternateContent xmlns:mc="http://schemas.openxmlformats.org/markup-compatibility/2006">
              <mc:Choice xmlns:v="urn:schemas-microsoft-com:vml" Requires="v">
                <p:oleObj spid="_x0000_s34832" name="Gráfico" r:id="rId4" imgW="8864352" imgH="5438103" progId="Excel.Sheet.8">
                  <p:embed/>
                </p:oleObj>
              </mc:Choice>
              <mc:Fallback>
                <p:oleObj name="Gráfico" r:id="rId4" imgW="8864352" imgH="5438103"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88" y="635000"/>
                        <a:ext cx="8861425" cy="543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780849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1720" y="0"/>
            <a:ext cx="4905403" cy="6858000"/>
          </a:xfrm>
          <a:prstGeom prst="rect">
            <a:avLst/>
          </a:prstGeom>
        </p:spPr>
      </p:pic>
    </p:spTree>
    <p:extLst>
      <p:ext uri="{BB962C8B-B14F-4D97-AF65-F5344CB8AC3E}">
        <p14:creationId xmlns:p14="http://schemas.microsoft.com/office/powerpoint/2010/main" val="2930141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733800" cy="1162050"/>
          </a:xfrm>
        </p:spPr>
        <p:txBody>
          <a:bodyPr/>
          <a:lstStyle/>
          <a:p>
            <a:r>
              <a:rPr lang="es-ES_tradnl" dirty="0" err="1"/>
              <a:t>Trabalho</a:t>
            </a:r>
            <a:r>
              <a:rPr lang="es-ES_tradnl" dirty="0"/>
              <a:t> </a:t>
            </a:r>
            <a:r>
              <a:rPr lang="es-ES_tradnl" dirty="0" err="1"/>
              <a:t>diário</a:t>
            </a:r>
            <a:r>
              <a:rPr lang="es-ES_tradnl" dirty="0"/>
              <a:t> na AP</a:t>
            </a:r>
          </a:p>
        </p:txBody>
      </p:sp>
      <p:sp>
        <p:nvSpPr>
          <p:cNvPr id="3" name="Marcador de contenido 2"/>
          <p:cNvSpPr>
            <a:spLocks noGrp="1"/>
          </p:cNvSpPr>
          <p:nvPr>
            <p:ph idx="1"/>
          </p:nvPr>
        </p:nvSpPr>
        <p:spPr>
          <a:xfrm>
            <a:off x="3575050" y="3595687"/>
            <a:ext cx="5111750" cy="5853113"/>
          </a:xfrm>
        </p:spPr>
        <p:txBody>
          <a:bodyPr/>
          <a:lstStyle/>
          <a:p>
            <a:r>
              <a:rPr lang="pt-BR" sz="1800" dirty="0"/>
              <a:t>Razões para uma rejeição:</a:t>
            </a:r>
          </a:p>
          <a:p>
            <a:pPr lvl="1"/>
            <a:r>
              <a:rPr lang="pt-BR" sz="1600" dirty="0"/>
              <a:t>Intensidade do trabalho diário (76%)</a:t>
            </a:r>
          </a:p>
          <a:p>
            <a:pPr lvl="1"/>
            <a:r>
              <a:rPr lang="pt-BR" sz="1600" dirty="0"/>
              <a:t>Compromissos familiares (65%).</a:t>
            </a:r>
          </a:p>
          <a:p>
            <a:pPr lvl="1"/>
            <a:r>
              <a:rPr lang="pt-BR" sz="1600" dirty="0"/>
              <a:t>Longo dia de trabalho (59%)</a:t>
            </a:r>
          </a:p>
          <a:p>
            <a:pPr lvl="1"/>
            <a:r>
              <a:rPr lang="pt-BR" sz="1600" dirty="0"/>
              <a:t>Trabalho burocrático (49%)</a:t>
            </a:r>
          </a:p>
          <a:p>
            <a:pPr lvl="1"/>
            <a:r>
              <a:rPr lang="pt-BR" sz="1600" dirty="0"/>
              <a:t>Estresse no trabalho (37%)</a:t>
            </a:r>
          </a:p>
          <a:p>
            <a:pPr lvl="1"/>
            <a:r>
              <a:rPr lang="pt-BR" sz="1600" dirty="0"/>
              <a:t>Interesse em outros trabalhos (35%)</a:t>
            </a:r>
            <a:endParaRPr lang="es-ES_tradnl" sz="1600" dirty="0"/>
          </a:p>
        </p:txBody>
      </p:sp>
      <p:sp>
        <p:nvSpPr>
          <p:cNvPr id="4" name="Marcador de texto 3"/>
          <p:cNvSpPr>
            <a:spLocks noGrp="1"/>
          </p:cNvSpPr>
          <p:nvPr>
            <p:ph type="body" sz="half" idx="2"/>
          </p:nvPr>
        </p:nvSpPr>
        <p:spPr>
          <a:xfrm>
            <a:off x="4114800" y="914400"/>
            <a:ext cx="3008313" cy="4691063"/>
          </a:xfrm>
        </p:spPr>
        <p:txBody>
          <a:bodyPr/>
          <a:lstStyle/>
          <a:p>
            <a:r>
              <a:rPr lang="pt-BR" sz="2400" dirty="0" smtClean="0">
                <a:solidFill>
                  <a:schemeClr val="bg1">
                    <a:lumMod val="20000"/>
                    <a:lumOff val="80000"/>
                  </a:schemeClr>
                </a:solidFill>
              </a:rPr>
              <a:t>Escassa atração</a:t>
            </a:r>
          </a:p>
          <a:p>
            <a:r>
              <a:rPr lang="pt-BR" sz="2400" dirty="0" smtClean="0">
                <a:solidFill>
                  <a:schemeClr val="bg1">
                    <a:lumMod val="20000"/>
                    <a:lumOff val="80000"/>
                  </a:schemeClr>
                </a:solidFill>
              </a:rPr>
              <a:t>Escassa </a:t>
            </a:r>
            <a:r>
              <a:rPr lang="pt-BR" sz="2400" dirty="0">
                <a:solidFill>
                  <a:schemeClr val="bg1">
                    <a:lumMod val="20000"/>
                    <a:lumOff val="80000"/>
                  </a:schemeClr>
                </a:solidFill>
              </a:rPr>
              <a:t>ligação</a:t>
            </a:r>
          </a:p>
          <a:p>
            <a:r>
              <a:rPr lang="pt-BR" sz="2400" dirty="0" smtClean="0">
                <a:solidFill>
                  <a:schemeClr val="bg1">
                    <a:lumMod val="20000"/>
                    <a:lumOff val="80000"/>
                  </a:schemeClr>
                </a:solidFill>
              </a:rPr>
              <a:t>Escassa retenção</a:t>
            </a:r>
            <a:endParaRPr lang="es-ES_tradnl" sz="2400" dirty="0">
              <a:solidFill>
                <a:schemeClr val="bg1">
                  <a:lumMod val="20000"/>
                  <a:lumOff val="80000"/>
                </a:schemeClr>
              </a:solidFill>
            </a:endParaRPr>
          </a:p>
        </p:txBody>
      </p:sp>
      <p:pic>
        <p:nvPicPr>
          <p:cNvPr id="5" name="Imagen 4" descr="Captura de pantalla 2016-06-06 a la(s) 19.47.19.png"/>
          <p:cNvPicPr>
            <a:picLocks noChangeAspect="1"/>
          </p:cNvPicPr>
          <p:nvPr/>
        </p:nvPicPr>
        <p:blipFill>
          <a:blip r:embed="rId2"/>
          <a:stretch>
            <a:fillRect/>
          </a:stretch>
        </p:blipFill>
        <p:spPr>
          <a:xfrm>
            <a:off x="838200" y="3581400"/>
            <a:ext cx="1930753" cy="2743199"/>
          </a:xfrm>
          <a:prstGeom prst="rect">
            <a:avLst/>
          </a:prstGeom>
        </p:spPr>
      </p:pic>
    </p:spTree>
    <p:extLst>
      <p:ext uri="{BB962C8B-B14F-4D97-AF65-F5344CB8AC3E}">
        <p14:creationId xmlns:p14="http://schemas.microsoft.com/office/powerpoint/2010/main" val="22672427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457" y="0"/>
            <a:ext cx="6395085" cy="6858000"/>
          </a:xfrm>
          <a:prstGeom prst="rect">
            <a:avLst/>
          </a:prstGeom>
        </p:spPr>
      </p:pic>
    </p:spTree>
    <p:extLst>
      <p:ext uri="{BB962C8B-B14F-4D97-AF65-F5344CB8AC3E}">
        <p14:creationId xmlns:p14="http://schemas.microsoft.com/office/powerpoint/2010/main" val="2187216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899592" y="188638"/>
            <a:ext cx="2491450" cy="2699266"/>
          </a:xfrm>
          <a:prstGeom prst="rect">
            <a:avLst/>
          </a:prstGeom>
        </p:spPr>
      </p:pic>
      <p:pic>
        <p:nvPicPr>
          <p:cNvPr id="4" name="Marcador de contenido 3"/>
          <p:cNvPicPr>
            <a:picLocks noGrp="1" noChangeAspect="1"/>
          </p:cNvPicPr>
          <p:nvPr>
            <p:ph/>
          </p:nvPr>
        </p:nvPicPr>
        <p:blipFill>
          <a:blip r:embed="rId4"/>
          <a:stretch>
            <a:fillRect/>
          </a:stretch>
        </p:blipFill>
        <p:spPr>
          <a:xfrm>
            <a:off x="346020" y="3626753"/>
            <a:ext cx="3865940" cy="2763464"/>
          </a:xfrm>
          <a:prstGeom prst="rect">
            <a:avLst/>
          </a:prstGeom>
        </p:spPr>
      </p:pic>
      <p:pic>
        <p:nvPicPr>
          <p:cNvPr id="5" name="Imagen 4"/>
          <p:cNvPicPr>
            <a:picLocks noChangeAspect="1"/>
          </p:cNvPicPr>
          <p:nvPr/>
        </p:nvPicPr>
        <p:blipFill>
          <a:blip r:embed="rId5"/>
          <a:stretch>
            <a:fillRect/>
          </a:stretch>
        </p:blipFill>
        <p:spPr>
          <a:xfrm>
            <a:off x="3995936" y="459186"/>
            <a:ext cx="4562446" cy="2158171"/>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0457" y="3626754"/>
            <a:ext cx="3842366" cy="2763464"/>
          </a:xfrm>
          <a:prstGeom prst="rect">
            <a:avLst/>
          </a:prstGeom>
        </p:spPr>
      </p:pic>
    </p:spTree>
    <p:extLst>
      <p:ext uri="{BB962C8B-B14F-4D97-AF65-F5344CB8AC3E}">
        <p14:creationId xmlns:p14="http://schemas.microsoft.com/office/powerpoint/2010/main" val="42583414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79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79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420938"/>
            <a:ext cx="8532813" cy="443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676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txBox="1">
            <a:spLocks/>
          </p:cNvSpPr>
          <p:nvPr/>
        </p:nvSpPr>
        <p:spPr bwMode="auto">
          <a:xfrm>
            <a:off x="0" y="-1588"/>
            <a:ext cx="9144000" cy="95408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s-ES" sz="4400">
              <a:solidFill>
                <a:schemeClr val="bg1"/>
              </a:solidFill>
              <a:cs typeface="Arial" panose="020B0604020202020204" pitchFamily="34" charset="0"/>
            </a:endParaRPr>
          </a:p>
        </p:txBody>
      </p:sp>
      <p:sp>
        <p:nvSpPr>
          <p:cNvPr id="47107" name="Slide Number Placeholder 5"/>
          <p:cNvSpPr txBox="1">
            <a:spLocks noGrp="1"/>
          </p:cNvSpPr>
          <p:nvPr/>
        </p:nvSpPr>
        <p:spPr bwMode="auto">
          <a:xfrm>
            <a:off x="8534400" y="0"/>
            <a:ext cx="609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r"/>
            <a:fld id="{40946717-B4BA-4603-851C-A81EA790B89D}" type="slidenum">
              <a:rPr lang="en-US" altLang="es-ES" sz="1400">
                <a:solidFill>
                  <a:schemeClr val="bg1"/>
                </a:solidFill>
              </a:rPr>
              <a:pPr algn="r"/>
              <a:t>21</a:t>
            </a:fld>
            <a:endParaRPr lang="en-US" altLang="es-ES" sz="1400">
              <a:solidFill>
                <a:schemeClr val="bg1"/>
              </a:solidFill>
            </a:endParaRPr>
          </a:p>
        </p:txBody>
      </p:sp>
      <p:sp>
        <p:nvSpPr>
          <p:cNvPr id="47108" name="Rectangle 2"/>
          <p:cNvSpPr>
            <a:spLocks noGrp="1" noChangeArrowheads="1"/>
          </p:cNvSpPr>
          <p:nvPr>
            <p:ph type="title" idx="4294967295"/>
          </p:nvPr>
        </p:nvSpPr>
        <p:spPr>
          <a:xfrm>
            <a:off x="0" y="92075"/>
            <a:ext cx="9144000" cy="860425"/>
          </a:xfrm>
        </p:spPr>
        <p:txBody>
          <a:bodyPr anchor="t" anchorCtr="1"/>
          <a:lstStyle/>
          <a:p>
            <a:pPr eaLnBrk="1" hangingPunct="1"/>
            <a:r>
              <a:rPr lang="en-US" altLang="es-ES" sz="2000" b="1" dirty="0" err="1" smtClean="0">
                <a:solidFill>
                  <a:schemeClr val="bg1"/>
                </a:solidFill>
              </a:rPr>
              <a:t>Médicos</a:t>
            </a:r>
            <a:r>
              <a:rPr lang="en-US" altLang="es-ES" sz="2000" b="1" dirty="0" smtClean="0">
                <a:solidFill>
                  <a:schemeClr val="bg1"/>
                </a:solidFill>
              </a:rPr>
              <a:t> de Atención </a:t>
            </a:r>
            <a:r>
              <a:rPr lang="en-US" altLang="es-ES" sz="2000" b="1" dirty="0" err="1" smtClean="0">
                <a:solidFill>
                  <a:schemeClr val="bg1"/>
                </a:solidFill>
              </a:rPr>
              <a:t>Primaria</a:t>
            </a:r>
            <a:r>
              <a:rPr lang="en-US" altLang="es-ES" sz="2000" b="1" dirty="0" smtClean="0">
                <a:solidFill>
                  <a:schemeClr val="bg1"/>
                </a:solidFill>
              </a:rPr>
              <a:t>. Commonwealth Fund, </a:t>
            </a:r>
            <a:r>
              <a:rPr lang="en-US" altLang="es-ES" sz="2000" b="1" dirty="0" err="1" smtClean="0">
                <a:solidFill>
                  <a:schemeClr val="bg1"/>
                </a:solidFill>
              </a:rPr>
              <a:t>Dic</a:t>
            </a:r>
            <a:r>
              <a:rPr lang="en-US" altLang="es-ES" sz="2000" b="1" dirty="0" smtClean="0">
                <a:solidFill>
                  <a:schemeClr val="bg1"/>
                </a:solidFill>
              </a:rPr>
              <a:t>. 2015 </a:t>
            </a:r>
          </a:p>
        </p:txBody>
      </p:sp>
      <p:graphicFrame>
        <p:nvGraphicFramePr>
          <p:cNvPr id="47109" name="Chart 1"/>
          <p:cNvGraphicFramePr>
            <a:graphicFrameLocks/>
          </p:cNvGraphicFramePr>
          <p:nvPr/>
        </p:nvGraphicFramePr>
        <p:xfrm>
          <a:off x="-50800" y="1060450"/>
          <a:ext cx="9124950" cy="4978400"/>
        </p:xfrm>
        <a:graphic>
          <a:graphicData uri="http://schemas.openxmlformats.org/presentationml/2006/ole">
            <mc:AlternateContent xmlns:mc="http://schemas.openxmlformats.org/markup-compatibility/2006">
              <mc:Choice xmlns:v="urn:schemas-microsoft-com:vml" Requires="v">
                <p:oleObj spid="_x0000_s30745" name="Gráfico" r:id="rId4" imgW="9132599" imgH="4980864" progId="Excel.Sheet.8">
                  <p:embed/>
                </p:oleObj>
              </mc:Choice>
              <mc:Fallback>
                <p:oleObj name="Gráfico" r:id="rId4" imgW="9132599" imgH="4980864"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1060450"/>
                        <a:ext cx="9124950" cy="497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110" name="TextBox 6"/>
          <p:cNvSpPr txBox="1">
            <a:spLocks noChangeArrowheads="1"/>
          </p:cNvSpPr>
          <p:nvPr/>
        </p:nvSpPr>
        <p:spPr bwMode="auto">
          <a:xfrm>
            <a:off x="4114800" y="5988050"/>
            <a:ext cx="1066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lgn="ctr"/>
            <a:r>
              <a:rPr lang="en-US" altLang="es-ES" sz="1600" b="1">
                <a:solidFill>
                  <a:srgbClr val="000000"/>
                </a:solidFill>
              </a:rPr>
              <a:t>Percent</a:t>
            </a:r>
          </a:p>
        </p:txBody>
      </p:sp>
      <p:sp>
        <p:nvSpPr>
          <p:cNvPr id="47111" name="Rectangle 10"/>
          <p:cNvSpPr>
            <a:spLocks noChangeArrowheads="1"/>
          </p:cNvSpPr>
          <p:nvPr/>
        </p:nvSpPr>
        <p:spPr bwMode="auto">
          <a:xfrm>
            <a:off x="44450" y="6432550"/>
            <a:ext cx="84963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mbria" panose="02040503050406030204" pitchFamily="18" charset="0"/>
                <a:ea typeface="MS PGothic" panose="020B0600070205080204" pitchFamily="34" charset="-128"/>
              </a:defRPr>
            </a:lvl1pPr>
            <a:lvl2pPr marL="742950" indent="-285750">
              <a:spcBef>
                <a:spcPct val="20000"/>
              </a:spcBef>
              <a:buChar char="–"/>
              <a:defRPr sz="2800">
                <a:solidFill>
                  <a:schemeClr val="tx1"/>
                </a:solidFill>
                <a:latin typeface="Cambria" panose="02040503050406030204" pitchFamily="18" charset="0"/>
                <a:ea typeface="MS PGothic" panose="020B0600070205080204" pitchFamily="34" charset="-128"/>
              </a:defRPr>
            </a:lvl2pPr>
            <a:lvl3pPr marL="1143000" indent="-228600">
              <a:spcBef>
                <a:spcPct val="20000"/>
              </a:spcBef>
              <a:buChar char="•"/>
              <a:defRPr sz="2400">
                <a:solidFill>
                  <a:schemeClr val="tx1"/>
                </a:solidFill>
                <a:latin typeface="Cambria" panose="02040503050406030204" pitchFamily="18" charset="0"/>
                <a:ea typeface="MS PGothic" panose="020B0600070205080204" pitchFamily="34" charset="-128"/>
              </a:defRPr>
            </a:lvl3pPr>
            <a:lvl4pPr marL="1600200" indent="-228600">
              <a:spcBef>
                <a:spcPct val="20000"/>
              </a:spcBef>
              <a:buChar char="–"/>
              <a:defRPr sz="2000">
                <a:solidFill>
                  <a:schemeClr val="tx1"/>
                </a:solidFill>
                <a:latin typeface="Cambria" panose="02040503050406030204" pitchFamily="18" charset="0"/>
                <a:ea typeface="MS PGothic" panose="020B0600070205080204" pitchFamily="34" charset="-128"/>
              </a:defRPr>
            </a:lvl4pPr>
            <a:lvl5pPr marL="2057400" indent="-228600">
              <a:spcBef>
                <a:spcPct val="20000"/>
              </a:spcBef>
              <a:buChar char="»"/>
              <a:defRPr sz="2000">
                <a:solidFill>
                  <a:schemeClr val="tx1"/>
                </a:solidFill>
                <a:latin typeface="Cambria" panose="020405030504060302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mbria" panose="020405030504060302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mbria" panose="020405030504060302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mbria" panose="020405030504060302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mbria" panose="02040503050406030204" pitchFamily="18" charset="0"/>
                <a:ea typeface="MS PGothic" panose="020B0600070205080204" pitchFamily="34" charset="-128"/>
              </a:defRPr>
            </a:lvl9pPr>
          </a:lstStyle>
          <a:p>
            <a:pPr eaLnBrk="1" hangingPunct="1">
              <a:spcBef>
                <a:spcPct val="0"/>
              </a:spcBef>
              <a:buFontTx/>
              <a:buNone/>
            </a:pPr>
            <a:r>
              <a:rPr lang="en-US" altLang="en-US" sz="1200">
                <a:solidFill>
                  <a:srgbClr val="000000"/>
                </a:solidFill>
                <a:latin typeface="Arial" panose="020B0604020202020204" pitchFamily="34" charset="0"/>
                <a:cs typeface="Arial" panose="020B0604020202020204" pitchFamily="34" charset="0"/>
              </a:rPr>
              <a:t>Source: 2015 Commonwealth Fund International Health Policy Survey of Primary Care Physicians. . </a:t>
            </a:r>
          </a:p>
        </p:txBody>
      </p:sp>
    </p:spTree>
    <p:extLst>
      <p:ext uri="{BB962C8B-B14F-4D97-AF65-F5344CB8AC3E}">
        <p14:creationId xmlns:p14="http://schemas.microsoft.com/office/powerpoint/2010/main" val="29464995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2800" dirty="0"/>
              <a:t>Os 4 atributos de Barbara </a:t>
            </a:r>
            <a:r>
              <a:rPr lang="pt-BR" sz="2800" dirty="0" err="1"/>
              <a:t>Starfield</a:t>
            </a:r>
            <a:r>
              <a:rPr lang="pt-BR" sz="2800" dirty="0"/>
              <a:t> permanecem </a:t>
            </a:r>
            <a:r>
              <a:rPr lang="pt-BR" sz="2800" dirty="0" smtClean="0"/>
              <a:t>válidos?</a:t>
            </a:r>
            <a:endParaRPr lang="es-ES" sz="2800" dirty="0"/>
          </a:p>
        </p:txBody>
      </p:sp>
      <p:pic>
        <p:nvPicPr>
          <p:cNvPr id="3" name="Imagen 2"/>
          <p:cNvPicPr>
            <a:picLocks noChangeAspect="1"/>
          </p:cNvPicPr>
          <p:nvPr/>
        </p:nvPicPr>
        <p:blipFill>
          <a:blip r:embed="rId2"/>
          <a:stretch>
            <a:fillRect/>
          </a:stretch>
        </p:blipFill>
        <p:spPr>
          <a:xfrm>
            <a:off x="1547664" y="1844824"/>
            <a:ext cx="5715000" cy="3810000"/>
          </a:xfrm>
          <a:prstGeom prst="rect">
            <a:avLst/>
          </a:prstGeom>
        </p:spPr>
      </p:pic>
    </p:spTree>
    <p:extLst>
      <p:ext uri="{BB962C8B-B14F-4D97-AF65-F5344CB8AC3E}">
        <p14:creationId xmlns:p14="http://schemas.microsoft.com/office/powerpoint/2010/main" val="15385598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3635896" y="1844824"/>
            <a:ext cx="2465535" cy="3499696"/>
          </a:xfrm>
          <a:prstGeom prst="rect">
            <a:avLst/>
          </a:prstGeom>
        </p:spPr>
      </p:pic>
      <p:sp>
        <p:nvSpPr>
          <p:cNvPr id="3" name="Título 2"/>
          <p:cNvSpPr>
            <a:spLocks noGrp="1"/>
          </p:cNvSpPr>
          <p:nvPr>
            <p:ph type="title"/>
          </p:nvPr>
        </p:nvSpPr>
        <p:spPr/>
        <p:txBody>
          <a:bodyPr/>
          <a:lstStyle/>
          <a:p>
            <a:r>
              <a:rPr lang="es-ES_tradnl" dirty="0" smtClean="0"/>
              <a:t>Acceso ilimitado</a:t>
            </a:r>
            <a:endParaRPr lang="es-ES" dirty="0"/>
          </a:p>
        </p:txBody>
      </p:sp>
    </p:spTree>
    <p:extLst>
      <p:ext uri="{BB962C8B-B14F-4D97-AF65-F5344CB8AC3E}">
        <p14:creationId xmlns:p14="http://schemas.microsoft.com/office/powerpoint/2010/main" val="29973894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2016-06-05 a la(s) 23.10.08.png"/>
          <p:cNvPicPr>
            <a:picLocks noChangeAspect="1"/>
          </p:cNvPicPr>
          <p:nvPr/>
        </p:nvPicPr>
        <p:blipFill>
          <a:blip r:embed="rId2"/>
          <a:stretch>
            <a:fillRect/>
          </a:stretch>
        </p:blipFill>
        <p:spPr>
          <a:xfrm>
            <a:off x="0" y="1143000"/>
            <a:ext cx="9144000" cy="5029200"/>
          </a:xfrm>
          <a:prstGeom prst="rect">
            <a:avLst/>
          </a:prstGeom>
        </p:spPr>
      </p:pic>
    </p:spTree>
    <p:extLst>
      <p:ext uri="{BB962C8B-B14F-4D97-AF65-F5344CB8AC3E}">
        <p14:creationId xmlns:p14="http://schemas.microsoft.com/office/powerpoint/2010/main" val="545125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28600" y="-1695"/>
            <a:ext cx="8915400" cy="763695"/>
          </a:xfrm>
          <a:prstGeom prst="rect">
            <a:avLst/>
          </a:prstGeom>
          <a:solidFill>
            <a:schemeClr val="tx2"/>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solidFill>
                <a:schemeClr val="bg1"/>
              </a:solidFill>
              <a:ea typeface="ＭＳ Ｐゴシック" charset="0"/>
              <a:cs typeface="Arial" panose="020B0604020202020204" pitchFamily="34" charset="0"/>
            </a:endParaRPr>
          </a:p>
        </p:txBody>
      </p:sp>
      <p:sp>
        <p:nvSpPr>
          <p:cNvPr id="10" name="Rectangle 3"/>
          <p:cNvSpPr>
            <a:spLocks noGrp="1" noChangeArrowheads="1"/>
          </p:cNvSpPr>
          <p:nvPr>
            <p:ph type="title"/>
          </p:nvPr>
        </p:nvSpPr>
        <p:spPr>
          <a:xfrm>
            <a:off x="76200" y="246706"/>
            <a:ext cx="9144000" cy="457200"/>
          </a:xfrm>
        </p:spPr>
        <p:txBody>
          <a:bodyPr anchor="t" anchorCtr="1"/>
          <a:lstStyle/>
          <a:p>
            <a:r>
              <a:rPr lang="en-US" sz="2000" b="1" dirty="0">
                <a:solidFill>
                  <a:schemeClr val="bg1"/>
                </a:solidFill>
              </a:rPr>
              <a:t>Physician </a:t>
            </a:r>
            <a:r>
              <a:rPr lang="en-US" sz="2000" b="1" dirty="0" smtClean="0">
                <a:solidFill>
                  <a:schemeClr val="bg1"/>
                </a:solidFill>
              </a:rPr>
              <a:t>Dissatisfaction with Time Spent per Patient</a:t>
            </a:r>
          </a:p>
        </p:txBody>
      </p:sp>
      <p:sp>
        <p:nvSpPr>
          <p:cNvPr id="23554" name="Slide Number Placeholder 5"/>
          <p:cNvSpPr>
            <a:spLocks noGrp="1"/>
          </p:cNvSpPr>
          <p:nvPr>
            <p:ph type="sldNum" sz="quarter" idx="12"/>
          </p:nvPr>
        </p:nvSpPr>
        <p:spPr>
          <a:noFill/>
        </p:spPr>
        <p:txBody>
          <a:bodyPr/>
          <a:lstStyle/>
          <a:p>
            <a:fld id="{CA90065A-7A86-4F85-8064-1964723CCFD2}" type="slidenum">
              <a:rPr lang="en-US" sz="1400">
                <a:solidFill>
                  <a:schemeClr val="bg1"/>
                </a:solidFill>
              </a:rPr>
              <a:pPr/>
              <a:t>25</a:t>
            </a:fld>
            <a:endParaRPr lang="en-US" dirty="0">
              <a:solidFill>
                <a:schemeClr val="bg1"/>
              </a:solidFill>
            </a:endParaRPr>
          </a:p>
        </p:txBody>
      </p:sp>
      <p:sp>
        <p:nvSpPr>
          <p:cNvPr id="7" name="Rectangle 83"/>
          <p:cNvSpPr>
            <a:spLocks noChangeArrowheads="1"/>
          </p:cNvSpPr>
          <p:nvPr/>
        </p:nvSpPr>
        <p:spPr bwMode="auto">
          <a:xfrm>
            <a:off x="0" y="6400800"/>
            <a:ext cx="7431674" cy="276999"/>
          </a:xfrm>
          <a:prstGeom prst="rect">
            <a:avLst/>
          </a:prstGeom>
          <a:noFill/>
          <a:ln w="9525">
            <a:noFill/>
            <a:miter lim="800000"/>
            <a:headEnd/>
            <a:tailEnd/>
          </a:ln>
        </p:spPr>
        <p:txBody>
          <a:bodyPr>
            <a:spAutoFit/>
          </a:bodyPr>
          <a:lstStyle/>
          <a:p>
            <a:pPr fontAlgn="base">
              <a:spcBef>
                <a:spcPct val="0"/>
              </a:spcBef>
              <a:spcAft>
                <a:spcPct val="0"/>
              </a:spcAft>
            </a:pPr>
            <a:r>
              <a:rPr lang="en-US" sz="1200" dirty="0">
                <a:solidFill>
                  <a:srgbClr val="000000"/>
                </a:solidFill>
                <a:ea typeface="ＭＳ Ｐゴシック" charset="-128"/>
                <a:cs typeface="Arial" charset="0"/>
              </a:rPr>
              <a:t>Source: </a:t>
            </a:r>
            <a:r>
              <a:rPr lang="en-US" sz="1200" dirty="0" smtClean="0">
                <a:solidFill>
                  <a:srgbClr val="000000"/>
                </a:solidFill>
                <a:ea typeface="ＭＳ Ｐゴシック" charset="-128"/>
                <a:cs typeface="Arial" charset="0"/>
              </a:rPr>
              <a:t>2015 </a:t>
            </a:r>
            <a:r>
              <a:rPr lang="en-US" sz="1200" dirty="0">
                <a:solidFill>
                  <a:srgbClr val="000000"/>
                </a:solidFill>
                <a:ea typeface="ＭＳ Ｐゴシック" charset="-128"/>
                <a:cs typeface="Arial" charset="0"/>
              </a:rPr>
              <a:t>Commonwealth Fund International Health Policy Survey of Primary Care Physicians.</a:t>
            </a:r>
          </a:p>
        </p:txBody>
      </p:sp>
      <p:graphicFrame>
        <p:nvGraphicFramePr>
          <p:cNvPr id="6" name="Object 2"/>
          <p:cNvGraphicFramePr>
            <a:graphicFrameLocks noChangeAspect="1"/>
          </p:cNvGraphicFramePr>
          <p:nvPr>
            <p:extLst/>
          </p:nvPr>
        </p:nvGraphicFramePr>
        <p:xfrm>
          <a:off x="168455" y="838200"/>
          <a:ext cx="8686624" cy="5156268"/>
        </p:xfrm>
        <a:graphic>
          <a:graphicData uri="http://schemas.openxmlformats.org/drawingml/2006/chart">
            <c:chart xmlns:c="http://schemas.openxmlformats.org/drawingml/2006/chart" xmlns:r="http://schemas.openxmlformats.org/officeDocument/2006/relationships" r:id="rId3"/>
          </a:graphicData>
        </a:graphic>
      </p:graphicFrame>
      <p:pic>
        <p:nvPicPr>
          <p:cNvPr id="2" name="Imagen 1"/>
          <p:cNvPicPr>
            <a:picLocks noChangeAspect="1"/>
          </p:cNvPicPr>
          <p:nvPr/>
        </p:nvPicPr>
        <p:blipFill>
          <a:blip r:embed="rId4"/>
          <a:stretch>
            <a:fillRect/>
          </a:stretch>
        </p:blipFill>
        <p:spPr>
          <a:xfrm>
            <a:off x="1" y="0"/>
            <a:ext cx="714094" cy="714094"/>
          </a:xfrm>
          <a:prstGeom prst="rect">
            <a:avLst/>
          </a:prstGeom>
        </p:spPr>
      </p:pic>
    </p:spTree>
    <p:extLst>
      <p:ext uri="{BB962C8B-B14F-4D97-AF65-F5344CB8AC3E}">
        <p14:creationId xmlns:p14="http://schemas.microsoft.com/office/powerpoint/2010/main" val="33822511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03400"/>
            <a:ext cx="9144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ítulo 2"/>
          <p:cNvSpPr>
            <a:spLocks noGrp="1"/>
          </p:cNvSpPr>
          <p:nvPr>
            <p:ph type="title"/>
          </p:nvPr>
        </p:nvSpPr>
        <p:spPr/>
        <p:txBody>
          <a:bodyPr/>
          <a:lstStyle/>
          <a:p>
            <a:r>
              <a:rPr lang="pt-BR" altLang="es-ES" sz="2000" dirty="0"/>
              <a:t>Para cada hora de atenção direta, duas horas são usadas para concluir o HCE e mais 1-2 horas de trabalho administrativo fora do horário de trabalho</a:t>
            </a:r>
            <a:endParaRPr lang="es-ES" altLang="es-ES" sz="2000" dirty="0" smtClean="0"/>
          </a:p>
        </p:txBody>
      </p:sp>
    </p:spTree>
    <p:extLst>
      <p:ext uri="{BB962C8B-B14F-4D97-AF65-F5344CB8AC3E}">
        <p14:creationId xmlns:p14="http://schemas.microsoft.com/office/powerpoint/2010/main" val="3249026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53752"/>
            <a:ext cx="9144000" cy="1143000"/>
          </a:xfrm>
        </p:spPr>
        <p:txBody>
          <a:bodyPr/>
          <a:lstStyle/>
          <a:p>
            <a:pPr algn="ctr"/>
            <a:r>
              <a:rPr lang="es-AR" sz="2400" b="1" dirty="0" smtClean="0"/>
              <a:t>Accesibilidad</a:t>
            </a:r>
            <a:br>
              <a:rPr lang="es-AR" sz="2400" b="1" dirty="0" smtClean="0"/>
            </a:br>
            <a:r>
              <a:rPr lang="es-AR" sz="2400" b="1" dirty="0" smtClean="0"/>
              <a:t>% de posibilidad de obtener un turno por teléfono en LAC</a:t>
            </a:r>
            <a:br>
              <a:rPr lang="es-AR" sz="2400" b="1" dirty="0" smtClean="0"/>
            </a:br>
            <a:r>
              <a:rPr lang="es-AR" sz="1600" b="1" dirty="0" smtClean="0"/>
              <a:t>(Rubén Torres, ISALUD, 2016)</a:t>
            </a:r>
            <a:endParaRPr lang="es-AR" sz="1600" b="1" dirty="0"/>
          </a:p>
        </p:txBody>
      </p:sp>
      <p:graphicFrame>
        <p:nvGraphicFramePr>
          <p:cNvPr id="4" name="3 Marcador de contenido"/>
          <p:cNvGraphicFramePr>
            <a:graphicFrameLocks noGrp="1"/>
          </p:cNvGraphicFramePr>
          <p:nvPr>
            <p:ph idx="1"/>
            <p:extLst/>
          </p:nvPr>
        </p:nvGraphicFramePr>
        <p:xfrm>
          <a:off x="0" y="2781300"/>
          <a:ext cx="9144000" cy="40766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561978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36512" y="0"/>
            <a:ext cx="9180512" cy="3068959"/>
          </a:xfrm>
          <a:prstGeom prst="rect">
            <a:avLst/>
          </a:prstGeom>
        </p:spPr>
      </p:pic>
      <p:sp>
        <p:nvSpPr>
          <p:cNvPr id="2" name="Título 1"/>
          <p:cNvSpPr>
            <a:spLocks noGrp="1"/>
          </p:cNvSpPr>
          <p:nvPr>
            <p:ph type="title"/>
          </p:nvPr>
        </p:nvSpPr>
        <p:spPr/>
        <p:txBody>
          <a:bodyPr/>
          <a:lstStyle/>
          <a:p>
            <a:endParaRPr lang="es-ES" dirty="0"/>
          </a:p>
        </p:txBody>
      </p:sp>
      <p:pic>
        <p:nvPicPr>
          <p:cNvPr id="3" name="Imagen 2"/>
          <p:cNvPicPr>
            <a:picLocks noChangeAspect="1"/>
          </p:cNvPicPr>
          <p:nvPr/>
        </p:nvPicPr>
        <p:blipFill>
          <a:blip r:embed="rId3"/>
          <a:stretch>
            <a:fillRect/>
          </a:stretch>
        </p:blipFill>
        <p:spPr>
          <a:xfrm>
            <a:off x="-1" y="4369669"/>
            <a:ext cx="9144001" cy="1003547"/>
          </a:xfrm>
          <a:prstGeom prst="rect">
            <a:avLst/>
          </a:prstGeom>
        </p:spPr>
      </p:pic>
      <p:pic>
        <p:nvPicPr>
          <p:cNvPr id="4" name="Imagen 3"/>
          <p:cNvPicPr>
            <a:picLocks noChangeAspect="1"/>
          </p:cNvPicPr>
          <p:nvPr/>
        </p:nvPicPr>
        <p:blipFill>
          <a:blip r:embed="rId4"/>
          <a:stretch>
            <a:fillRect/>
          </a:stretch>
        </p:blipFill>
        <p:spPr>
          <a:xfrm>
            <a:off x="4355976" y="3844276"/>
            <a:ext cx="4788024" cy="520828"/>
          </a:xfrm>
          <a:prstGeom prst="rect">
            <a:avLst/>
          </a:prstGeom>
        </p:spPr>
      </p:pic>
      <p:sp>
        <p:nvSpPr>
          <p:cNvPr id="5" name="Rectángulo redondeado 4"/>
          <p:cNvSpPr/>
          <p:nvPr/>
        </p:nvSpPr>
        <p:spPr>
          <a:xfrm>
            <a:off x="6876256" y="3861048"/>
            <a:ext cx="792088" cy="15243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016697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16" y="2359212"/>
            <a:ext cx="4530137" cy="2718082"/>
          </a:xfrm>
          <a:prstGeom prst="rect">
            <a:avLst/>
          </a:prstGeom>
        </p:spPr>
      </p:pic>
      <p:sp>
        <p:nvSpPr>
          <p:cNvPr id="3" name="Título 2"/>
          <p:cNvSpPr>
            <a:spLocks noGrp="1"/>
          </p:cNvSpPr>
          <p:nvPr>
            <p:ph type="title"/>
          </p:nvPr>
        </p:nvSpPr>
        <p:spPr>
          <a:xfrm>
            <a:off x="0" y="845840"/>
            <a:ext cx="9036496" cy="1143000"/>
          </a:xfrm>
        </p:spPr>
        <p:txBody>
          <a:bodyPr/>
          <a:lstStyle/>
          <a:p>
            <a:endParaRPr lang="es-ES" sz="2000" dirty="0"/>
          </a:p>
        </p:txBody>
      </p:sp>
      <p:pic>
        <p:nvPicPr>
          <p:cNvPr id="6" name="Imagen 5"/>
          <p:cNvPicPr>
            <a:picLocks noChangeAspect="1"/>
          </p:cNvPicPr>
          <p:nvPr/>
        </p:nvPicPr>
        <p:blipFill>
          <a:blip r:embed="rId3"/>
          <a:stretch>
            <a:fillRect/>
          </a:stretch>
        </p:blipFill>
        <p:spPr>
          <a:xfrm>
            <a:off x="251520" y="1393349"/>
            <a:ext cx="4564971" cy="955531"/>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7666" y="741191"/>
            <a:ext cx="4158830" cy="2495298"/>
          </a:xfrm>
          <a:prstGeom prst="rect">
            <a:avLst/>
          </a:prstGeom>
        </p:spPr>
      </p:pic>
      <p:pic>
        <p:nvPicPr>
          <p:cNvPr id="4" name="Imagen 3"/>
          <p:cNvPicPr>
            <a:picLocks noChangeAspect="1"/>
          </p:cNvPicPr>
          <p:nvPr/>
        </p:nvPicPr>
        <p:blipFill>
          <a:blip r:embed="rId5"/>
          <a:stretch>
            <a:fillRect/>
          </a:stretch>
        </p:blipFill>
        <p:spPr>
          <a:xfrm>
            <a:off x="4877666" y="3933056"/>
            <a:ext cx="3816427" cy="2469094"/>
          </a:xfrm>
          <a:prstGeom prst="rect">
            <a:avLst/>
          </a:prstGeom>
        </p:spPr>
      </p:pic>
    </p:spTree>
    <p:extLst>
      <p:ext uri="{BB962C8B-B14F-4D97-AF65-F5344CB8AC3E}">
        <p14:creationId xmlns:p14="http://schemas.microsoft.com/office/powerpoint/2010/main" val="3431851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08732" y="2708920"/>
            <a:ext cx="3963268" cy="3493360"/>
          </a:xfrm>
          <a:prstGeom prst="rect">
            <a:avLst/>
          </a:prstGeom>
        </p:spPr>
      </p:pic>
      <p:pic>
        <p:nvPicPr>
          <p:cNvPr id="3" name="Imagen 2"/>
          <p:cNvPicPr>
            <a:picLocks noChangeAspect="1"/>
          </p:cNvPicPr>
          <p:nvPr/>
        </p:nvPicPr>
        <p:blipFill>
          <a:blip r:embed="rId3"/>
          <a:stretch>
            <a:fillRect/>
          </a:stretch>
        </p:blipFill>
        <p:spPr>
          <a:xfrm>
            <a:off x="1175770" y="620688"/>
            <a:ext cx="8004742" cy="1761897"/>
          </a:xfrm>
          <a:prstGeom prst="rect">
            <a:avLst/>
          </a:prstGeom>
        </p:spPr>
      </p:pic>
      <p:pic>
        <p:nvPicPr>
          <p:cNvPr id="4" name="Imagen 3"/>
          <p:cNvPicPr>
            <a:picLocks noChangeAspect="1"/>
          </p:cNvPicPr>
          <p:nvPr/>
        </p:nvPicPr>
        <p:blipFill>
          <a:blip r:embed="rId4"/>
          <a:stretch>
            <a:fillRect/>
          </a:stretch>
        </p:blipFill>
        <p:spPr>
          <a:xfrm>
            <a:off x="4788024" y="2708920"/>
            <a:ext cx="4186259" cy="3498201"/>
          </a:xfrm>
          <a:prstGeom prst="rect">
            <a:avLst/>
          </a:prstGeom>
        </p:spPr>
      </p:pic>
      <p:pic>
        <p:nvPicPr>
          <p:cNvPr id="5" name="Imagen 4"/>
          <p:cNvPicPr>
            <a:picLocks noChangeAspect="1"/>
          </p:cNvPicPr>
          <p:nvPr/>
        </p:nvPicPr>
        <p:blipFill>
          <a:blip r:embed="rId5"/>
          <a:stretch>
            <a:fillRect/>
          </a:stretch>
        </p:blipFill>
        <p:spPr>
          <a:xfrm>
            <a:off x="-4409" y="29803"/>
            <a:ext cx="1144482" cy="1608402"/>
          </a:xfrm>
          <a:prstGeom prst="rect">
            <a:avLst/>
          </a:prstGeom>
        </p:spPr>
      </p:pic>
    </p:spTree>
    <p:extLst>
      <p:ext uri="{BB962C8B-B14F-4D97-AF65-F5344CB8AC3E}">
        <p14:creationId xmlns:p14="http://schemas.microsoft.com/office/powerpoint/2010/main" val="26156937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762000"/>
            <a:ext cx="9144000" cy="3744416"/>
          </a:xfrm>
          <a:prstGeom prst="rect">
            <a:avLst/>
          </a:prstGeom>
        </p:spPr>
      </p:pic>
      <p:sp>
        <p:nvSpPr>
          <p:cNvPr id="3" name="Título 2"/>
          <p:cNvSpPr>
            <a:spLocks noGrp="1"/>
          </p:cNvSpPr>
          <p:nvPr>
            <p:ph type="title"/>
          </p:nvPr>
        </p:nvSpPr>
        <p:spPr/>
        <p:txBody>
          <a:bodyPr/>
          <a:lstStyle/>
          <a:p>
            <a:endParaRPr lang="es-ES_tradnl"/>
          </a:p>
        </p:txBody>
      </p:sp>
      <p:sp>
        <p:nvSpPr>
          <p:cNvPr id="4" name="Marcador de texto 3"/>
          <p:cNvSpPr>
            <a:spLocks noGrp="1"/>
          </p:cNvSpPr>
          <p:nvPr>
            <p:ph type="body" idx="1"/>
          </p:nvPr>
        </p:nvSpPr>
        <p:spPr/>
        <p:txBody>
          <a:bodyPr/>
          <a:lstStyle/>
          <a:p>
            <a:pPr marL="285750" indent="-285750">
              <a:buFont typeface="Arial" panose="020B0604020202020204" pitchFamily="34" charset="0"/>
              <a:buChar char="•"/>
            </a:pPr>
            <a:r>
              <a:rPr lang="pt-BR" sz="1800" dirty="0"/>
              <a:t>O papel "filtro" foi projetado para controlar custos, mas pode atrasar o diagnóstico.</a:t>
            </a:r>
          </a:p>
          <a:p>
            <a:pPr marL="285750" indent="-285750">
              <a:buFont typeface="Arial" panose="020B0604020202020204" pitchFamily="34" charset="0"/>
              <a:buChar char="•"/>
            </a:pPr>
            <a:r>
              <a:rPr lang="pt-BR" sz="1800" dirty="0"/>
              <a:t>O acesso direto ao especialista reduziria a sobrecarga no AP</a:t>
            </a:r>
            <a:endParaRPr lang="es-ES_tradnl" sz="1800" dirty="0"/>
          </a:p>
        </p:txBody>
      </p:sp>
    </p:spTree>
    <p:extLst>
      <p:ext uri="{BB962C8B-B14F-4D97-AF65-F5344CB8AC3E}">
        <p14:creationId xmlns:p14="http://schemas.microsoft.com/office/powerpoint/2010/main" val="6754188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1700808"/>
          </a:xfrm>
          <a:prstGeom prst="rect">
            <a:avLst/>
          </a:prstGeom>
        </p:spPr>
      </p:pic>
      <p:pic>
        <p:nvPicPr>
          <p:cNvPr id="3" name="Imagen 2"/>
          <p:cNvPicPr>
            <a:picLocks noChangeAspect="1"/>
          </p:cNvPicPr>
          <p:nvPr/>
        </p:nvPicPr>
        <p:blipFill>
          <a:blip r:embed="rId3"/>
          <a:stretch>
            <a:fillRect/>
          </a:stretch>
        </p:blipFill>
        <p:spPr>
          <a:xfrm>
            <a:off x="433804" y="2276872"/>
            <a:ext cx="8276391" cy="3937610"/>
          </a:xfrm>
          <a:prstGeom prst="rect">
            <a:avLst/>
          </a:prstGeom>
        </p:spPr>
      </p:pic>
    </p:spTree>
    <p:extLst>
      <p:ext uri="{BB962C8B-B14F-4D97-AF65-F5344CB8AC3E}">
        <p14:creationId xmlns:p14="http://schemas.microsoft.com/office/powerpoint/2010/main" val="6666742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 y="0"/>
            <a:ext cx="9143999" cy="1143000"/>
          </a:xfrm>
        </p:spPr>
        <p:txBody>
          <a:bodyPr/>
          <a:lstStyle/>
          <a:p>
            <a:r>
              <a:rPr lang="es-AR" sz="2400" b="1" dirty="0" smtClean="0"/>
              <a:t/>
            </a:r>
            <a:br>
              <a:rPr lang="es-AR" sz="2400" b="1" dirty="0" smtClean="0"/>
            </a:br>
            <a:r>
              <a:rPr lang="pt-BR" sz="2400" b="1" dirty="0"/>
              <a:t>Você acha que eles o conhecem em seu lugar habitual de atenção?</a:t>
            </a:r>
            <a:r>
              <a:rPr lang="es-AR" sz="2400" b="1" dirty="0" smtClean="0"/>
              <a:t/>
            </a:r>
            <a:br>
              <a:rPr lang="es-AR" sz="2400" b="1" dirty="0" smtClean="0"/>
            </a:br>
            <a:r>
              <a:rPr lang="es-AR" sz="1400" b="1" dirty="0" smtClean="0"/>
              <a:t>(Rubén Torres, ISALUD, 2016)</a:t>
            </a:r>
            <a:endParaRPr lang="es-AR" sz="1400" b="1" dirty="0"/>
          </a:p>
        </p:txBody>
      </p:sp>
      <p:graphicFrame>
        <p:nvGraphicFramePr>
          <p:cNvPr id="6" name="5 Marcador de contenido"/>
          <p:cNvGraphicFramePr>
            <a:graphicFrameLocks noGrp="1"/>
          </p:cNvGraphicFramePr>
          <p:nvPr>
            <p:ph idx="1"/>
            <p:extLst/>
          </p:nvPr>
        </p:nvGraphicFramePr>
        <p:xfrm>
          <a:off x="1" y="2549769"/>
          <a:ext cx="9143999" cy="43082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738953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p:cNvSpPr>
            <a:spLocks noGrp="1"/>
          </p:cNvSpPr>
          <p:nvPr>
            <p:ph type="title"/>
          </p:nvPr>
        </p:nvSpPr>
        <p:spPr/>
        <p:txBody>
          <a:bodyPr/>
          <a:lstStyle/>
          <a:p>
            <a:endParaRPr lang="es-ES" altLang="es-ES" dirty="0" smtClean="0"/>
          </a:p>
        </p:txBody>
      </p:sp>
      <p:pic>
        <p:nvPicPr>
          <p:cNvPr id="12291"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513" y="3089275"/>
            <a:ext cx="5545138" cy="3724275"/>
          </a:xfrm>
        </p:spPr>
      </p:pic>
      <p:pic>
        <p:nvPicPr>
          <p:cNvPr id="12292" name="Imagen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81363" y="14288"/>
            <a:ext cx="5862637"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1948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251363" y="0"/>
            <a:ext cx="6876256" cy="7464559"/>
          </a:xfrm>
          <a:prstGeom prst="rect">
            <a:avLst/>
          </a:prstGeom>
        </p:spPr>
      </p:pic>
      <p:pic>
        <p:nvPicPr>
          <p:cNvPr id="5" name="Imagen 4"/>
          <p:cNvPicPr>
            <a:picLocks noChangeAspect="1"/>
          </p:cNvPicPr>
          <p:nvPr/>
        </p:nvPicPr>
        <p:blipFill>
          <a:blip r:embed="rId3"/>
          <a:stretch>
            <a:fillRect/>
          </a:stretch>
        </p:blipFill>
        <p:spPr>
          <a:xfrm>
            <a:off x="179512" y="404664"/>
            <a:ext cx="1828900" cy="2576594"/>
          </a:xfrm>
          <a:prstGeom prst="rect">
            <a:avLst/>
          </a:prstGeom>
        </p:spPr>
      </p:pic>
    </p:spTree>
    <p:extLst>
      <p:ext uri="{BB962C8B-B14F-4D97-AF65-F5344CB8AC3E}">
        <p14:creationId xmlns:p14="http://schemas.microsoft.com/office/powerpoint/2010/main" val="31756895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endParaRPr lang="es-ES"/>
          </a:p>
        </p:txBody>
      </p:sp>
    </p:spTree>
    <p:extLst>
      <p:ext uri="{BB962C8B-B14F-4D97-AF65-F5344CB8AC3E}">
        <p14:creationId xmlns:p14="http://schemas.microsoft.com/office/powerpoint/2010/main" val="13275751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3" name="Imagen 2"/>
          <p:cNvPicPr>
            <a:picLocks noChangeAspect="1"/>
          </p:cNvPicPr>
          <p:nvPr/>
        </p:nvPicPr>
        <p:blipFill>
          <a:blip r:embed="rId2"/>
          <a:stretch>
            <a:fillRect/>
          </a:stretch>
        </p:blipFill>
        <p:spPr>
          <a:xfrm>
            <a:off x="1115268" y="-297"/>
            <a:ext cx="6913463" cy="6858594"/>
          </a:xfrm>
          <a:prstGeom prst="rect">
            <a:avLst/>
          </a:prstGeom>
        </p:spPr>
      </p:pic>
    </p:spTree>
    <p:extLst>
      <p:ext uri="{BB962C8B-B14F-4D97-AF65-F5344CB8AC3E}">
        <p14:creationId xmlns:p14="http://schemas.microsoft.com/office/powerpoint/2010/main" val="4199721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575" y="-674688"/>
            <a:ext cx="12025313" cy="822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5186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_tradnl" sz="3200" dirty="0">
                <a:solidFill>
                  <a:srgbClr val="BEBEF5"/>
                </a:solidFill>
              </a:rPr>
              <a:t>A</a:t>
            </a:r>
            <a:r>
              <a:rPr lang="es-ES_tradnl" sz="3200" dirty="0" smtClean="0">
                <a:solidFill>
                  <a:srgbClr val="BEBEF5"/>
                </a:solidFill>
              </a:rPr>
              <a:t>s </a:t>
            </a:r>
            <a:r>
              <a:rPr lang="es-ES_tradnl" sz="3200" dirty="0" err="1" smtClean="0">
                <a:solidFill>
                  <a:srgbClr val="BEBEF5"/>
                </a:solidFill>
              </a:rPr>
              <a:t>funções</a:t>
            </a:r>
            <a:r>
              <a:rPr lang="es-ES_tradnl" sz="3200" dirty="0" smtClean="0">
                <a:solidFill>
                  <a:srgbClr val="BEBEF5"/>
                </a:solidFill>
              </a:rPr>
              <a:t> </a:t>
            </a:r>
            <a:r>
              <a:rPr lang="es-ES_tradnl" sz="3200" dirty="0" err="1" smtClean="0">
                <a:solidFill>
                  <a:srgbClr val="BEBEF5"/>
                </a:solidFill>
              </a:rPr>
              <a:t>essenciais</a:t>
            </a:r>
            <a:r>
              <a:rPr lang="es-ES_tradnl" sz="3200" dirty="0" smtClean="0">
                <a:solidFill>
                  <a:srgbClr val="BEBEF5"/>
                </a:solidFill>
              </a:rPr>
              <a:t> do médico de familia</a:t>
            </a:r>
            <a:endParaRPr lang="es-ES_tradnl" sz="3200" dirty="0">
              <a:solidFill>
                <a:srgbClr val="BEBEF5"/>
              </a:solidFill>
            </a:endParaRPr>
          </a:p>
        </p:txBody>
      </p:sp>
      <p:sp>
        <p:nvSpPr>
          <p:cNvPr id="5" name="Marcador de contenido 4"/>
          <p:cNvSpPr>
            <a:spLocks noGrp="1"/>
          </p:cNvSpPr>
          <p:nvPr>
            <p:ph sz="half" idx="1"/>
          </p:nvPr>
        </p:nvSpPr>
        <p:spPr/>
        <p:txBody>
          <a:bodyPr/>
          <a:lstStyle/>
          <a:p>
            <a:pPr>
              <a:buNone/>
            </a:pPr>
            <a:r>
              <a:rPr lang="es-ES_tradnl" dirty="0" smtClean="0">
                <a:solidFill>
                  <a:srgbClr val="FF0000"/>
                </a:solidFill>
              </a:rPr>
              <a:t>O guarda</a:t>
            </a:r>
          </a:p>
          <a:p>
            <a:pPr>
              <a:buNone/>
            </a:pPr>
            <a:r>
              <a:rPr lang="es-ES_tradnl" sz="2400" dirty="0" smtClean="0"/>
              <a:t>“ Salvaguardar o paciente de considerar </a:t>
            </a:r>
            <a:r>
              <a:rPr lang="es-ES_tradnl" sz="2400" dirty="0" err="1" smtClean="0"/>
              <a:t>doença</a:t>
            </a:r>
            <a:r>
              <a:rPr lang="es-ES_tradnl" sz="2400" dirty="0" smtClean="0"/>
              <a:t> </a:t>
            </a:r>
            <a:r>
              <a:rPr lang="es-ES_tradnl" sz="2400" dirty="0" err="1" smtClean="0"/>
              <a:t>aquilo</a:t>
            </a:r>
            <a:r>
              <a:rPr lang="es-ES_tradnl" sz="2400" dirty="0" smtClean="0"/>
              <a:t> que </a:t>
            </a:r>
            <a:r>
              <a:rPr lang="es-ES_tradnl" sz="2400" dirty="0" err="1" smtClean="0"/>
              <a:t>não</a:t>
            </a:r>
            <a:r>
              <a:rPr lang="es-ES_tradnl" sz="2400" dirty="0" smtClean="0"/>
              <a:t> é“”</a:t>
            </a:r>
            <a:endParaRPr lang="es-ES_tradnl" sz="2400" dirty="0"/>
          </a:p>
        </p:txBody>
      </p:sp>
      <p:sp>
        <p:nvSpPr>
          <p:cNvPr id="6" name="Marcador de contenido 5"/>
          <p:cNvSpPr>
            <a:spLocks noGrp="1"/>
          </p:cNvSpPr>
          <p:nvPr>
            <p:ph sz="half" idx="2"/>
          </p:nvPr>
        </p:nvSpPr>
        <p:spPr/>
        <p:txBody>
          <a:bodyPr/>
          <a:lstStyle/>
          <a:p>
            <a:pPr>
              <a:buNone/>
            </a:pPr>
            <a:r>
              <a:rPr lang="es-ES_tradnl" dirty="0" smtClean="0">
                <a:solidFill>
                  <a:srgbClr val="FF0000"/>
                </a:solidFill>
              </a:rPr>
              <a:t>O </a:t>
            </a:r>
            <a:r>
              <a:rPr lang="es-ES_tradnl" dirty="0" err="1" smtClean="0">
                <a:solidFill>
                  <a:srgbClr val="FF0000"/>
                </a:solidFill>
              </a:rPr>
              <a:t>testemunho</a:t>
            </a:r>
            <a:endParaRPr lang="es-ES_tradnl" dirty="0" smtClean="0">
              <a:solidFill>
                <a:srgbClr val="FF0000"/>
              </a:solidFill>
            </a:endParaRPr>
          </a:p>
          <a:p>
            <a:pPr>
              <a:buNone/>
            </a:pPr>
            <a:r>
              <a:rPr lang="es-ES_tradnl" sz="2400" dirty="0" smtClean="0"/>
              <a:t>“</a:t>
            </a:r>
            <a:r>
              <a:rPr lang="es-ES_tradnl" sz="2400" dirty="0" err="1" smtClean="0"/>
              <a:t>Seu</a:t>
            </a:r>
            <a:r>
              <a:rPr lang="es-ES_tradnl" sz="2400" dirty="0" smtClean="0"/>
              <a:t> valor como </a:t>
            </a:r>
            <a:r>
              <a:rPr lang="es-ES_tradnl" sz="2400" dirty="0" err="1" smtClean="0"/>
              <a:t>testemunha</a:t>
            </a:r>
            <a:r>
              <a:rPr lang="es-ES_tradnl" sz="2400" dirty="0" smtClean="0"/>
              <a:t> depende de ter </a:t>
            </a:r>
            <a:r>
              <a:rPr lang="es-ES_tradnl" sz="2400" dirty="0" err="1" smtClean="0"/>
              <a:t>testemunhado</a:t>
            </a:r>
            <a:r>
              <a:rPr lang="es-ES_tradnl" sz="2400" dirty="0" smtClean="0"/>
              <a:t> o </a:t>
            </a:r>
            <a:r>
              <a:rPr lang="es-ES_tradnl" sz="2400" dirty="0" err="1" smtClean="0"/>
              <a:t>sofrimento</a:t>
            </a:r>
            <a:r>
              <a:rPr lang="es-ES_tradnl" sz="2400" dirty="0" smtClean="0"/>
              <a:t> e a </a:t>
            </a:r>
            <a:r>
              <a:rPr lang="es-ES_tradnl" sz="2400" dirty="0" err="1" smtClean="0"/>
              <a:t>morte</a:t>
            </a:r>
            <a:r>
              <a:rPr lang="es-ES_tradnl" sz="2400" dirty="0" smtClean="0"/>
              <a:t> de </a:t>
            </a:r>
            <a:r>
              <a:rPr lang="es-ES_tradnl" sz="2400" dirty="0" err="1" smtClean="0"/>
              <a:t>outros</a:t>
            </a:r>
            <a:r>
              <a:rPr lang="es-ES_tradnl" sz="2400" dirty="0" smtClean="0"/>
              <a:t>”</a:t>
            </a:r>
          </a:p>
        </p:txBody>
      </p:sp>
      <p:pic>
        <p:nvPicPr>
          <p:cNvPr id="9" name="Imagen 8"/>
          <p:cNvPicPr>
            <a:picLocks noChangeAspect="1"/>
          </p:cNvPicPr>
          <p:nvPr/>
        </p:nvPicPr>
        <p:blipFill>
          <a:blip r:embed="rId2"/>
          <a:stretch>
            <a:fillRect/>
          </a:stretch>
        </p:blipFill>
        <p:spPr>
          <a:xfrm>
            <a:off x="1524000" y="4876800"/>
            <a:ext cx="1784350" cy="1633508"/>
          </a:xfrm>
          <a:prstGeom prst="rect">
            <a:avLst/>
          </a:prstGeom>
        </p:spPr>
      </p:pic>
      <p:pic>
        <p:nvPicPr>
          <p:cNvPr id="10" name="Imagen 9"/>
          <p:cNvPicPr>
            <a:picLocks noChangeAspect="1"/>
          </p:cNvPicPr>
          <p:nvPr/>
        </p:nvPicPr>
        <p:blipFill>
          <a:blip r:embed="rId3"/>
          <a:stretch>
            <a:fillRect/>
          </a:stretch>
        </p:blipFill>
        <p:spPr>
          <a:xfrm>
            <a:off x="5181600" y="4800600"/>
            <a:ext cx="2755900" cy="1635949"/>
          </a:xfrm>
          <a:prstGeom prst="rect">
            <a:avLst/>
          </a:prstGeom>
        </p:spPr>
      </p:pic>
    </p:spTree>
    <p:extLst>
      <p:ext uri="{BB962C8B-B14F-4D97-AF65-F5344CB8AC3E}">
        <p14:creationId xmlns:p14="http://schemas.microsoft.com/office/powerpoint/2010/main" val="3202974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Captura de pantalla 2019-05-22 a las 17.10.07.png"/>
          <p:cNvPicPr>
            <a:picLocks noChangeAspect="1"/>
          </p:cNvPicPr>
          <p:nvPr/>
        </p:nvPicPr>
        <p:blipFill>
          <a:blip r:embed="rId2"/>
          <a:stretch>
            <a:fillRect/>
          </a:stretch>
        </p:blipFill>
        <p:spPr>
          <a:xfrm>
            <a:off x="2305572" y="0"/>
            <a:ext cx="4532856" cy="6858000"/>
          </a:xfrm>
          <a:prstGeom prst="rect">
            <a:avLst/>
          </a:prstGeom>
        </p:spPr>
      </p:pic>
    </p:spTree>
    <p:extLst>
      <p:ext uri="{BB962C8B-B14F-4D97-AF65-F5344CB8AC3E}">
        <p14:creationId xmlns:p14="http://schemas.microsoft.com/office/powerpoint/2010/main" val="2756754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3"/>
          <p:cNvSpPr>
            <a:spLocks noGrp="1" noChangeArrowheads="1"/>
          </p:cNvSpPr>
          <p:nvPr>
            <p:ph type="body" idx="4294967295"/>
          </p:nvPr>
        </p:nvSpPr>
        <p:spPr>
          <a:xfrm>
            <a:off x="404286" y="2250793"/>
            <a:ext cx="8534400" cy="5210655"/>
          </a:xfrm>
          <a:noFill/>
        </p:spPr>
        <p:txBody>
          <a:bodyPr>
            <a:normAutofit/>
          </a:bodyPr>
          <a:lstStyle/>
          <a:p>
            <a:pPr>
              <a:spcBef>
                <a:spcPts val="1200"/>
              </a:spcBef>
              <a:spcAft>
                <a:spcPts val="0"/>
              </a:spcAft>
            </a:pPr>
            <a:r>
              <a:rPr lang="en-US" sz="1600" b="1" dirty="0" smtClean="0"/>
              <a:t/>
            </a:r>
            <a:br>
              <a:rPr lang="en-US" sz="1600" b="1" dirty="0" smtClean="0"/>
            </a:br>
            <a:r>
              <a:rPr lang="pt-BR" sz="1600" b="1" dirty="0"/>
              <a:t>O fortalecimento da atenção primária é essencial para manter a qualidade e a sustentabilidade dos sistemas de saúde</a:t>
            </a:r>
          </a:p>
          <a:p>
            <a:pPr>
              <a:spcBef>
                <a:spcPts val="1200"/>
              </a:spcBef>
              <a:spcAft>
                <a:spcPts val="0"/>
              </a:spcAft>
            </a:pPr>
            <a:r>
              <a:rPr lang="pt-BR" sz="1600" b="1" dirty="0"/>
              <a:t>O atendimento a pacientes com necessidades complexas exigirá cuidados primários capazes de:</a:t>
            </a:r>
          </a:p>
          <a:p>
            <a:pPr lvl="1">
              <a:spcBef>
                <a:spcPts val="1200"/>
              </a:spcBef>
              <a:spcAft>
                <a:spcPts val="0"/>
              </a:spcAft>
            </a:pPr>
            <a:r>
              <a:rPr lang="pt-BR" sz="1200" b="1" dirty="0" smtClean="0"/>
              <a:t>Trabalhar </a:t>
            </a:r>
            <a:r>
              <a:rPr lang="pt-BR" sz="1200" b="1" dirty="0"/>
              <a:t>em equipes multidisciplinares</a:t>
            </a:r>
          </a:p>
          <a:p>
            <a:pPr lvl="1">
              <a:spcBef>
                <a:spcPts val="1200"/>
              </a:spcBef>
              <a:spcAft>
                <a:spcPts val="0"/>
              </a:spcAft>
            </a:pPr>
            <a:r>
              <a:rPr lang="pt-BR" sz="1200" b="1" dirty="0"/>
              <a:t>Disponível por e-mail, fora do horário </a:t>
            </a:r>
            <a:r>
              <a:rPr lang="pt-BR" sz="1200" b="1" dirty="0" smtClean="0"/>
              <a:t>e </a:t>
            </a:r>
            <a:r>
              <a:rPr lang="pt-BR" sz="1200" b="1" dirty="0"/>
              <a:t>em casa</a:t>
            </a:r>
          </a:p>
          <a:p>
            <a:pPr>
              <a:spcBef>
                <a:spcPts val="1200"/>
              </a:spcBef>
              <a:spcAft>
                <a:spcPts val="0"/>
              </a:spcAft>
            </a:pPr>
            <a:r>
              <a:rPr lang="pt-BR" sz="1600" b="1" dirty="0"/>
              <a:t>Redesenhar os sistemas de entrega de serviços exigirá </a:t>
            </a:r>
            <a:r>
              <a:rPr lang="pt-BR" sz="1600" b="1" dirty="0" err="1" smtClean="0"/>
              <a:t>test</a:t>
            </a:r>
            <a:r>
              <a:rPr lang="pt-BR" sz="1600" b="1" dirty="0" smtClean="0"/>
              <a:t> </a:t>
            </a:r>
            <a:r>
              <a:rPr lang="pt-BR" sz="1600" b="1" dirty="0"/>
              <a:t>e avaliação para entender o que funciona melhor.</a:t>
            </a:r>
          </a:p>
          <a:p>
            <a:pPr>
              <a:spcBef>
                <a:spcPts val="1200"/>
              </a:spcBef>
              <a:spcAft>
                <a:spcPts val="0"/>
              </a:spcAft>
            </a:pPr>
            <a:r>
              <a:rPr lang="pt-BR" sz="1600" b="1" dirty="0"/>
              <a:t>Como as reformas perturbam o funcionamento dos sistemas, o gerenciamento dos efeitos das reformas é crítico.</a:t>
            </a:r>
          </a:p>
          <a:p>
            <a:pPr>
              <a:spcBef>
                <a:spcPts val="1200"/>
              </a:spcBef>
              <a:spcAft>
                <a:spcPts val="0"/>
              </a:spcAft>
            </a:pPr>
            <a:r>
              <a:rPr lang="pt-BR" sz="1600" b="1" dirty="0"/>
              <a:t>É importante que os tomadores de decisão políticos ouçam os </a:t>
            </a:r>
            <a:r>
              <a:rPr lang="pt-BR" sz="1600" b="1" dirty="0" err="1" smtClean="0"/>
              <a:t>professioanais</a:t>
            </a:r>
            <a:r>
              <a:rPr lang="pt-BR" sz="1600" b="1" dirty="0" smtClean="0"/>
              <a:t> </a:t>
            </a:r>
            <a:r>
              <a:rPr lang="pt-BR" sz="1600" b="1" dirty="0"/>
              <a:t>em </a:t>
            </a:r>
            <a:r>
              <a:rPr lang="pt-BR" sz="1600" b="1" dirty="0" smtClean="0"/>
              <a:t>trincheiras”</a:t>
            </a:r>
            <a:endParaRPr lang="en-US" sz="1600" b="1" dirty="0"/>
          </a:p>
        </p:txBody>
      </p:sp>
      <p:sp>
        <p:nvSpPr>
          <p:cNvPr id="3" name="Slide Number Placeholder 2"/>
          <p:cNvSpPr>
            <a:spLocks noGrp="1"/>
          </p:cNvSpPr>
          <p:nvPr>
            <p:ph type="sldNum" sz="quarter" idx="12"/>
          </p:nvPr>
        </p:nvSpPr>
        <p:spPr/>
        <p:txBody>
          <a:bodyPr/>
          <a:lstStyle/>
          <a:p>
            <a:fld id="{214BFDC1-6623-4AEF-B948-A7E746857E72}" type="slidenum">
              <a:rPr lang="en-US" smtClean="0">
                <a:solidFill>
                  <a:prstClr val="black">
                    <a:tint val="75000"/>
                  </a:prstClr>
                </a:solidFill>
              </a:rPr>
              <a:pPr/>
              <a:t>4</a:t>
            </a:fld>
            <a:endParaRPr lang="en-US" dirty="0">
              <a:solidFill>
                <a:prstClr val="black">
                  <a:tint val="75000"/>
                </a:prstClr>
              </a:solidFill>
            </a:endParaRPr>
          </a:p>
        </p:txBody>
      </p:sp>
      <p:pic>
        <p:nvPicPr>
          <p:cNvPr id="2" name="Imagen 1"/>
          <p:cNvPicPr>
            <a:picLocks noChangeAspect="1"/>
          </p:cNvPicPr>
          <p:nvPr/>
        </p:nvPicPr>
        <p:blipFill>
          <a:blip r:embed="rId3"/>
          <a:stretch>
            <a:fillRect/>
          </a:stretch>
        </p:blipFill>
        <p:spPr>
          <a:xfrm>
            <a:off x="3707904" y="188640"/>
            <a:ext cx="1872208" cy="1872208"/>
          </a:xfrm>
          <a:prstGeom prst="rect">
            <a:avLst/>
          </a:prstGeom>
        </p:spPr>
      </p:pic>
    </p:spTree>
    <p:extLst>
      <p:ext uri="{BB962C8B-B14F-4D97-AF65-F5344CB8AC3E}">
        <p14:creationId xmlns:p14="http://schemas.microsoft.com/office/powerpoint/2010/main" val="196456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Marcador de pie de página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mbria" panose="02040503050406030204" pitchFamily="18" charset="0"/>
                <a:ea typeface="MS PGothic" panose="020B0600070205080204" pitchFamily="34" charset="-128"/>
              </a:defRPr>
            </a:lvl1pPr>
            <a:lvl2pPr marL="37931725" indent="-37474525">
              <a:spcBef>
                <a:spcPct val="20000"/>
              </a:spcBef>
              <a:buChar char="–"/>
              <a:defRPr sz="2800">
                <a:solidFill>
                  <a:schemeClr val="tx1"/>
                </a:solidFill>
                <a:latin typeface="Cambria" panose="02040503050406030204" pitchFamily="18" charset="0"/>
                <a:ea typeface="MS PGothic" panose="020B0600070205080204" pitchFamily="34" charset="-128"/>
              </a:defRPr>
            </a:lvl2pPr>
            <a:lvl3pPr marL="1143000" indent="-228600">
              <a:spcBef>
                <a:spcPct val="20000"/>
              </a:spcBef>
              <a:buChar char="•"/>
              <a:defRPr sz="2400">
                <a:solidFill>
                  <a:schemeClr val="tx1"/>
                </a:solidFill>
                <a:latin typeface="Cambria" panose="02040503050406030204" pitchFamily="18" charset="0"/>
                <a:ea typeface="MS PGothic" panose="020B0600070205080204" pitchFamily="34" charset="-128"/>
              </a:defRPr>
            </a:lvl3pPr>
            <a:lvl4pPr marL="1600200" indent="-228600">
              <a:spcBef>
                <a:spcPct val="20000"/>
              </a:spcBef>
              <a:buChar char="–"/>
              <a:defRPr sz="2000">
                <a:solidFill>
                  <a:schemeClr val="tx1"/>
                </a:solidFill>
                <a:latin typeface="Cambria" panose="02040503050406030204" pitchFamily="18" charset="0"/>
                <a:ea typeface="MS PGothic" panose="020B0600070205080204" pitchFamily="34" charset="-128"/>
              </a:defRPr>
            </a:lvl4pPr>
            <a:lvl5pPr marL="2057400" indent="-228600">
              <a:spcBef>
                <a:spcPct val="20000"/>
              </a:spcBef>
              <a:buChar char="»"/>
              <a:defRPr sz="2000">
                <a:solidFill>
                  <a:schemeClr val="tx1"/>
                </a:solidFill>
                <a:latin typeface="Cambria" panose="020405030504060302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mbria" panose="020405030504060302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mbria" panose="020405030504060302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mbria" panose="020405030504060302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mbria" panose="02040503050406030204" pitchFamily="18" charset="0"/>
                <a:ea typeface="MS PGothic" panose="020B0600070205080204" pitchFamily="34" charset="-128"/>
              </a:defRPr>
            </a:lvl9pPr>
          </a:lstStyle>
          <a:p>
            <a:pPr>
              <a:spcBef>
                <a:spcPct val="0"/>
              </a:spcBef>
              <a:buFontTx/>
              <a:buNone/>
            </a:pPr>
            <a:r>
              <a:rPr lang="es-ES" altLang="es-ES" sz="1400" smtClean="0">
                <a:latin typeface="Arial" panose="020B0604020202020204" pitchFamily="34" charset="0"/>
              </a:rPr>
              <a:t>S. Minué EASP</a:t>
            </a: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45588" cy="684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463" y="4554538"/>
            <a:ext cx="1760537"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4841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23528" y="476672"/>
            <a:ext cx="3810941" cy="6084448"/>
          </a:xfrm>
          <a:prstGeom prst="rect">
            <a:avLst/>
          </a:prstGeom>
        </p:spPr>
      </p:pic>
      <p:pic>
        <p:nvPicPr>
          <p:cNvPr id="3" name="Imagen 2"/>
          <p:cNvPicPr>
            <a:picLocks noChangeAspect="1"/>
          </p:cNvPicPr>
          <p:nvPr/>
        </p:nvPicPr>
        <p:blipFill>
          <a:blip r:embed="rId3"/>
          <a:stretch>
            <a:fillRect/>
          </a:stretch>
        </p:blipFill>
        <p:spPr>
          <a:xfrm>
            <a:off x="4788024" y="908720"/>
            <a:ext cx="3830253" cy="5533857"/>
          </a:xfrm>
          <a:prstGeom prst="rect">
            <a:avLst/>
          </a:prstGeom>
        </p:spPr>
      </p:pic>
    </p:spTree>
    <p:extLst>
      <p:ext uri="{BB962C8B-B14F-4D97-AF65-F5344CB8AC3E}">
        <p14:creationId xmlns:p14="http://schemas.microsoft.com/office/powerpoint/2010/main" val="1895910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907704" y="188640"/>
            <a:ext cx="5171874" cy="3168352"/>
          </a:xfrm>
          <a:prstGeom prst="rect">
            <a:avLst/>
          </a:prstGeom>
        </p:spPr>
      </p:pic>
      <p:sp>
        <p:nvSpPr>
          <p:cNvPr id="3" name="Rectángulo 2"/>
          <p:cNvSpPr/>
          <p:nvPr/>
        </p:nvSpPr>
        <p:spPr>
          <a:xfrm>
            <a:off x="899592" y="5982379"/>
            <a:ext cx="7560840" cy="830997"/>
          </a:xfrm>
          <a:prstGeom prst="rect">
            <a:avLst/>
          </a:prstGeom>
        </p:spPr>
        <p:txBody>
          <a:bodyPr wrap="square">
            <a:spAutoFit/>
          </a:bodyPr>
          <a:lstStyle/>
          <a:p>
            <a:r>
              <a:rPr lang="es-ES" sz="1200" dirty="0" smtClean="0"/>
              <a:t>Jaramillo F. Teoría </a:t>
            </a:r>
            <a:r>
              <a:rPr lang="es-ES" sz="1200" dirty="0"/>
              <a:t>del Actor Red: una posibilidad de análisis de la integración, en la red de salud mental en la Provincia de Palena (Servicio de Salud del Reloncaví, Chile)  tras la implementación del Modelo de Redes Integradas  de Servicios de Salud (RISS).</a:t>
            </a:r>
            <a:br>
              <a:rPr lang="es-ES" sz="1200" dirty="0"/>
            </a:br>
            <a:endParaRPr lang="es-ES" sz="1200" dirty="0"/>
          </a:p>
        </p:txBody>
      </p:sp>
      <p:pic>
        <p:nvPicPr>
          <p:cNvPr id="4" name="Imagen 3"/>
          <p:cNvPicPr>
            <a:picLocks noChangeAspect="1"/>
          </p:cNvPicPr>
          <p:nvPr/>
        </p:nvPicPr>
        <p:blipFill>
          <a:blip r:embed="rId3"/>
          <a:stretch>
            <a:fillRect/>
          </a:stretch>
        </p:blipFill>
        <p:spPr>
          <a:xfrm>
            <a:off x="4880291" y="3728378"/>
            <a:ext cx="2102957" cy="1511633"/>
          </a:xfrm>
          <a:prstGeom prst="rect">
            <a:avLst/>
          </a:prstGeom>
        </p:spPr>
      </p:pic>
      <p:pic>
        <p:nvPicPr>
          <p:cNvPr id="5" name="Imagen 4"/>
          <p:cNvPicPr>
            <a:picLocks noChangeAspect="1"/>
          </p:cNvPicPr>
          <p:nvPr/>
        </p:nvPicPr>
        <p:blipFill>
          <a:blip r:embed="rId4"/>
          <a:stretch>
            <a:fillRect/>
          </a:stretch>
        </p:blipFill>
        <p:spPr>
          <a:xfrm>
            <a:off x="6991925" y="3728378"/>
            <a:ext cx="2152075" cy="1511939"/>
          </a:xfrm>
          <a:prstGeom prst="rect">
            <a:avLst/>
          </a:prstGeom>
        </p:spPr>
      </p:pic>
      <p:pic>
        <p:nvPicPr>
          <p:cNvPr id="6" name="Imagen 5"/>
          <p:cNvPicPr>
            <a:picLocks noChangeAspect="1"/>
          </p:cNvPicPr>
          <p:nvPr/>
        </p:nvPicPr>
        <p:blipFill>
          <a:blip r:embed="rId5"/>
          <a:stretch>
            <a:fillRect/>
          </a:stretch>
        </p:blipFill>
        <p:spPr>
          <a:xfrm>
            <a:off x="25371" y="3758556"/>
            <a:ext cx="2267909" cy="1511939"/>
          </a:xfrm>
          <a:prstGeom prst="rect">
            <a:avLst/>
          </a:prstGeom>
        </p:spPr>
      </p:pic>
      <p:pic>
        <p:nvPicPr>
          <p:cNvPr id="7" name="Imagen 6"/>
          <p:cNvPicPr>
            <a:picLocks noChangeAspect="1"/>
          </p:cNvPicPr>
          <p:nvPr/>
        </p:nvPicPr>
        <p:blipFill>
          <a:blip r:embed="rId6"/>
          <a:stretch>
            <a:fillRect/>
          </a:stretch>
        </p:blipFill>
        <p:spPr>
          <a:xfrm>
            <a:off x="2296021" y="3728379"/>
            <a:ext cx="2575593" cy="1511938"/>
          </a:xfrm>
          <a:prstGeom prst="rect">
            <a:avLst/>
          </a:prstGeom>
        </p:spPr>
      </p:pic>
    </p:spTree>
    <p:extLst>
      <p:ext uri="{BB962C8B-B14F-4D97-AF65-F5344CB8AC3E}">
        <p14:creationId xmlns:p14="http://schemas.microsoft.com/office/powerpoint/2010/main" val="5441577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933575" y="-228600"/>
            <a:ext cx="13011150" cy="7315200"/>
          </a:xfrm>
          <a:prstGeom prst="rect">
            <a:avLst/>
          </a:prstGeom>
        </p:spPr>
      </p:pic>
      <p:pic>
        <p:nvPicPr>
          <p:cNvPr id="3" name="Imagen 2"/>
          <p:cNvPicPr>
            <a:picLocks noChangeAspect="1"/>
          </p:cNvPicPr>
          <p:nvPr/>
        </p:nvPicPr>
        <p:blipFill>
          <a:blip r:embed="rId3"/>
          <a:stretch>
            <a:fillRect/>
          </a:stretch>
        </p:blipFill>
        <p:spPr>
          <a:xfrm>
            <a:off x="2483768" y="1916832"/>
            <a:ext cx="936104" cy="626681"/>
          </a:xfrm>
          <a:prstGeom prst="rect">
            <a:avLst/>
          </a:prstGeom>
        </p:spPr>
      </p:pic>
      <p:pic>
        <p:nvPicPr>
          <p:cNvPr id="4" name="Imagen 3"/>
          <p:cNvPicPr>
            <a:picLocks noChangeAspect="1"/>
          </p:cNvPicPr>
          <p:nvPr/>
        </p:nvPicPr>
        <p:blipFill>
          <a:blip r:embed="rId4"/>
          <a:stretch>
            <a:fillRect/>
          </a:stretch>
        </p:blipFill>
        <p:spPr>
          <a:xfrm>
            <a:off x="3707904" y="2132856"/>
            <a:ext cx="1366150" cy="685230"/>
          </a:xfrm>
          <a:prstGeom prst="rect">
            <a:avLst/>
          </a:prstGeom>
        </p:spPr>
      </p:pic>
      <p:pic>
        <p:nvPicPr>
          <p:cNvPr id="5" name="Imagen 4"/>
          <p:cNvPicPr>
            <a:picLocks noChangeAspect="1"/>
          </p:cNvPicPr>
          <p:nvPr/>
        </p:nvPicPr>
        <p:blipFill>
          <a:blip r:embed="rId5"/>
          <a:stretch>
            <a:fillRect/>
          </a:stretch>
        </p:blipFill>
        <p:spPr>
          <a:xfrm>
            <a:off x="2843808" y="1700808"/>
            <a:ext cx="756992" cy="503400"/>
          </a:xfrm>
          <a:prstGeom prst="rect">
            <a:avLst/>
          </a:prstGeom>
        </p:spPr>
      </p:pic>
      <p:pic>
        <p:nvPicPr>
          <p:cNvPr id="6" name="Imagen 5"/>
          <p:cNvPicPr>
            <a:picLocks noChangeAspect="1"/>
          </p:cNvPicPr>
          <p:nvPr/>
        </p:nvPicPr>
        <p:blipFill>
          <a:blip r:embed="rId6"/>
          <a:stretch>
            <a:fillRect/>
          </a:stretch>
        </p:blipFill>
        <p:spPr>
          <a:xfrm>
            <a:off x="3319957" y="1119187"/>
            <a:ext cx="775894" cy="581621"/>
          </a:xfrm>
          <a:prstGeom prst="rect">
            <a:avLst/>
          </a:prstGeom>
        </p:spPr>
      </p:pic>
      <p:pic>
        <p:nvPicPr>
          <p:cNvPr id="7" name="Imagen 6"/>
          <p:cNvPicPr>
            <a:picLocks noChangeAspect="1"/>
          </p:cNvPicPr>
          <p:nvPr/>
        </p:nvPicPr>
        <p:blipFill>
          <a:blip r:embed="rId7"/>
          <a:stretch>
            <a:fillRect/>
          </a:stretch>
        </p:blipFill>
        <p:spPr>
          <a:xfrm>
            <a:off x="3419872" y="6210805"/>
            <a:ext cx="1152128" cy="647195"/>
          </a:xfrm>
          <a:prstGeom prst="rect">
            <a:avLst/>
          </a:prstGeom>
        </p:spPr>
      </p:pic>
      <p:sp>
        <p:nvSpPr>
          <p:cNvPr id="8" name="Elipse 7"/>
          <p:cNvSpPr/>
          <p:nvPr/>
        </p:nvSpPr>
        <p:spPr>
          <a:xfrm>
            <a:off x="7092280" y="3573016"/>
            <a:ext cx="1656184" cy="914400"/>
          </a:xfrm>
          <a:prstGeom prst="ellipse">
            <a:avLst/>
          </a:prstGeom>
          <a:solidFill>
            <a:schemeClr val="tx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smtClean="0"/>
              <a:t>¿AP?</a:t>
            </a:r>
            <a:endParaRPr lang="es-ES" dirty="0"/>
          </a:p>
        </p:txBody>
      </p:sp>
    </p:spTree>
    <p:extLst>
      <p:ext uri="{BB962C8B-B14F-4D97-AF65-F5344CB8AC3E}">
        <p14:creationId xmlns:p14="http://schemas.microsoft.com/office/powerpoint/2010/main" val="25431860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ítulo 1"/>
          <p:cNvSpPr>
            <a:spLocks noGrp="1"/>
          </p:cNvSpPr>
          <p:nvPr>
            <p:ph type="title"/>
          </p:nvPr>
        </p:nvSpPr>
        <p:spPr/>
        <p:txBody>
          <a:bodyPr/>
          <a:lstStyle/>
          <a:p>
            <a:pPr eaLnBrk="1" hangingPunct="1"/>
            <a:endParaRPr lang="es-ES" altLang="es-ES" smtClean="0"/>
          </a:p>
        </p:txBody>
      </p:sp>
      <p:pic>
        <p:nvPicPr>
          <p:cNvPr id="30723"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6350"/>
            <a:ext cx="9217025" cy="724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p:cNvSpPr/>
          <p:nvPr/>
        </p:nvSpPr>
        <p:spPr>
          <a:xfrm>
            <a:off x="250825" y="4581525"/>
            <a:ext cx="8435975" cy="5032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ES"/>
          </a:p>
        </p:txBody>
      </p:sp>
    </p:spTree>
    <p:extLst>
      <p:ext uri="{BB962C8B-B14F-4D97-AF65-F5344CB8AC3E}">
        <p14:creationId xmlns:p14="http://schemas.microsoft.com/office/powerpoint/2010/main" val="15178876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Marcador de pie de página 2"/>
          <p:cNvSpPr>
            <a:spLocks noGrp="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s-ES" altLang="es-ES" sz="1400" smtClean="0">
                <a:solidFill>
                  <a:srgbClr val="FFFFFF"/>
                </a:solidFill>
              </a:rPr>
              <a:t>@sminue</a:t>
            </a:r>
          </a:p>
        </p:txBody>
      </p:sp>
      <p:pic>
        <p:nvPicPr>
          <p:cNvPr id="788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464"/>
            <a:ext cx="9144000" cy="624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2" name="Text Box 3"/>
          <p:cNvSpPr txBox="1">
            <a:spLocks noChangeArrowheads="1"/>
          </p:cNvSpPr>
          <p:nvPr/>
        </p:nvSpPr>
        <p:spPr bwMode="auto">
          <a:xfrm>
            <a:off x="0" y="55563"/>
            <a:ext cx="9144000" cy="572901"/>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681" tIns="39840" rIns="79681" bIns="39840">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GB" altLang="es-ES" sz="1600" b="1" i="1" dirty="0">
                <a:solidFill>
                  <a:srgbClr val="FFFFFF"/>
                </a:solidFill>
              </a:rPr>
              <a:t>Reeves </a:t>
            </a:r>
            <a:r>
              <a:rPr lang="en-GB" altLang="es-ES" sz="1600" b="1" i="1" dirty="0" err="1">
                <a:solidFill>
                  <a:srgbClr val="FFFFFF"/>
                </a:solidFill>
              </a:rPr>
              <a:t>A,Basu</a:t>
            </a:r>
            <a:r>
              <a:rPr lang="en-GB" altLang="es-ES" sz="1600" b="1" i="1" dirty="0">
                <a:solidFill>
                  <a:srgbClr val="FFFFFF"/>
                </a:solidFill>
              </a:rPr>
              <a:t> S, McKee </a:t>
            </a:r>
            <a:r>
              <a:rPr lang="en-GB" altLang="es-ES" sz="1600" b="1" i="1" dirty="0" err="1">
                <a:solidFill>
                  <a:srgbClr val="FFFFFF"/>
                </a:solidFill>
              </a:rPr>
              <a:t>M,,Meissner</a:t>
            </a:r>
            <a:r>
              <a:rPr lang="en-GB" altLang="es-ES" sz="1600" b="1" i="1" dirty="0">
                <a:solidFill>
                  <a:srgbClr val="FFFFFF"/>
                </a:solidFill>
              </a:rPr>
              <a:t> </a:t>
            </a:r>
            <a:r>
              <a:rPr lang="en-GB" altLang="es-ES" sz="1600" b="1" i="1" dirty="0" err="1">
                <a:solidFill>
                  <a:srgbClr val="FFFFFF"/>
                </a:solidFill>
              </a:rPr>
              <a:t>C,Stuckler</a:t>
            </a:r>
            <a:r>
              <a:rPr lang="en-GB" altLang="es-ES" sz="1600" b="1" i="1" dirty="0">
                <a:solidFill>
                  <a:srgbClr val="FFFFFF"/>
                </a:solidFill>
              </a:rPr>
              <a:t> D.</a:t>
            </a:r>
            <a:r>
              <a:rPr lang="es-ES" altLang="es-ES" sz="1600" b="1" dirty="0" err="1">
                <a:solidFill>
                  <a:srgbClr val="FFFFFF"/>
                </a:solidFill>
              </a:rPr>
              <a:t>Globalization</a:t>
            </a:r>
            <a:r>
              <a:rPr lang="es-ES" altLang="es-ES" sz="1600" b="1" dirty="0">
                <a:solidFill>
                  <a:srgbClr val="FFFFFF"/>
                </a:solidFill>
              </a:rPr>
              <a:t> and Health 2013,9:43</a:t>
            </a:r>
            <a:r>
              <a:rPr lang="es-ES" altLang="es-ES" sz="1600" dirty="0">
                <a:solidFill>
                  <a:srgbClr val="FFFFFF"/>
                </a:solidFill>
              </a:rPr>
              <a:t> </a:t>
            </a:r>
            <a:endParaRPr lang="en-GB" altLang="es-ES" sz="1600" b="1" i="1" dirty="0">
              <a:solidFill>
                <a:srgbClr val="FFFFFF"/>
              </a:solidFill>
            </a:endParaRPr>
          </a:p>
          <a:p>
            <a:pPr>
              <a:spcBef>
                <a:spcPct val="0"/>
              </a:spcBef>
              <a:buFontTx/>
              <a:buNone/>
            </a:pPr>
            <a:r>
              <a:rPr lang="en-GB" altLang="es-ES" sz="1600" b="1" i="1" dirty="0">
                <a:solidFill>
                  <a:srgbClr val="FFFFFF"/>
                </a:solidFill>
              </a:rPr>
              <a:t>Does investment in the health sector promote or inhibit economic growth ?</a:t>
            </a:r>
            <a:r>
              <a:rPr lang="en-GB" altLang="es-ES" sz="1600" dirty="0">
                <a:solidFill>
                  <a:srgbClr val="666699"/>
                </a:solidFill>
              </a:rPr>
              <a:t> </a:t>
            </a:r>
            <a:endParaRPr lang="es-ES" altLang="es-ES" sz="1600" dirty="0">
              <a:solidFill>
                <a:srgbClr val="666699"/>
              </a:solidFill>
            </a:endParaRPr>
          </a:p>
        </p:txBody>
      </p:sp>
    </p:spTree>
    <p:extLst>
      <p:ext uri="{BB962C8B-B14F-4D97-AF65-F5344CB8AC3E}">
        <p14:creationId xmlns:p14="http://schemas.microsoft.com/office/powerpoint/2010/main" val="3155286349"/>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2.bp.blogspot.com/-85Z1GmTxCjM/WUWFj7dAI4I/AAAAAAAAHnk/R3DahsCuRnoEwFGIDAcxFTLN1G4YEvQlgCLcBGAs/s1600/gastoaesaps84_15.jpg"/>
          <p:cNvPicPr>
            <a:picLocks noChangeAspect="1" noChangeArrowheads="1"/>
          </p:cNvPicPr>
          <p:nvPr/>
        </p:nvPicPr>
        <p:blipFill>
          <a:blip r:embed="rId3" cstate="print"/>
          <a:srcRect/>
          <a:stretch>
            <a:fillRect/>
          </a:stretch>
        </p:blipFill>
        <p:spPr bwMode="auto">
          <a:xfrm>
            <a:off x="0" y="-26988"/>
            <a:ext cx="9144000" cy="6143626"/>
          </a:xfrm>
          <a:prstGeom prst="rect">
            <a:avLst/>
          </a:prstGeom>
          <a:noFill/>
          <a:ln w="9525">
            <a:noFill/>
            <a:miter lim="800000"/>
            <a:headEnd/>
            <a:tailEnd/>
          </a:ln>
        </p:spPr>
      </p:pic>
      <p:sp>
        <p:nvSpPr>
          <p:cNvPr id="17" name="Text Box 6"/>
          <p:cNvSpPr txBox="1">
            <a:spLocks noChangeArrowheads="1"/>
          </p:cNvSpPr>
          <p:nvPr/>
        </p:nvSpPr>
        <p:spPr bwMode="auto">
          <a:xfrm>
            <a:off x="1042988" y="6237288"/>
            <a:ext cx="7032625" cy="400050"/>
          </a:xfrm>
          <a:prstGeom prst="rect">
            <a:avLst/>
          </a:prstGeom>
          <a:noFill/>
          <a:ln w="9525">
            <a:solidFill>
              <a:schemeClr val="tx1"/>
            </a:solidFill>
            <a:miter lim="800000"/>
            <a:headEnd/>
            <a:tailEnd/>
          </a:ln>
        </p:spPr>
        <p:txBody>
          <a:bodyPr wrap="none">
            <a:spAutoFit/>
          </a:bodyPr>
          <a:lstStyle/>
          <a:p>
            <a:r>
              <a:rPr lang="es-ES" sz="2000" b="1" dirty="0">
                <a:latin typeface="Calibri" pitchFamily="34" charset="0"/>
              </a:rPr>
              <a:t>El gasto en AES crece un 34% más que el gasto en APS</a:t>
            </a:r>
          </a:p>
        </p:txBody>
      </p:sp>
      <p:sp>
        <p:nvSpPr>
          <p:cNvPr id="28" name="27 Elipse"/>
          <p:cNvSpPr/>
          <p:nvPr/>
        </p:nvSpPr>
        <p:spPr>
          <a:xfrm>
            <a:off x="6588125" y="1052513"/>
            <a:ext cx="2520950" cy="2349500"/>
          </a:xfrm>
          <a:prstGeom prst="ellipse">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29" name="28 Flecha derecha"/>
          <p:cNvSpPr/>
          <p:nvPr/>
        </p:nvSpPr>
        <p:spPr>
          <a:xfrm>
            <a:off x="3851920" y="1628775"/>
            <a:ext cx="2663180" cy="792163"/>
          </a:xfrm>
          <a:prstGeom prst="rightArrow">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31" name="30 CuadroTexto"/>
          <p:cNvSpPr txBox="1">
            <a:spLocks noChangeArrowheads="1"/>
          </p:cNvSpPr>
          <p:nvPr/>
        </p:nvSpPr>
        <p:spPr bwMode="auto">
          <a:xfrm>
            <a:off x="684213" y="3414713"/>
            <a:ext cx="828675" cy="635000"/>
          </a:xfrm>
          <a:prstGeom prst="rect">
            <a:avLst/>
          </a:prstGeom>
          <a:solidFill>
            <a:schemeClr val="tx1">
              <a:lumMod val="85000"/>
              <a:lumOff val="15000"/>
            </a:schemeClr>
          </a:solidFill>
          <a:ln w="38100">
            <a:solidFill>
              <a:schemeClr val="tx1"/>
            </a:solidFill>
            <a:miter lim="800000"/>
            <a:headEnd/>
            <a:tailEnd/>
          </a:ln>
        </p:spPr>
        <p:txBody>
          <a:bodyPr>
            <a:spAutoFit/>
          </a:bodyPr>
          <a:lstStyle/>
          <a:p>
            <a:pPr algn="ctr" fontAlgn="auto">
              <a:spcBef>
                <a:spcPts val="0"/>
              </a:spcBef>
              <a:spcAft>
                <a:spcPts val="0"/>
              </a:spcAft>
              <a:defRPr/>
            </a:pPr>
            <a:r>
              <a:rPr lang="es-ES" sz="1100" b="1">
                <a:solidFill>
                  <a:schemeClr val="bg1"/>
                </a:solidFill>
                <a:latin typeface="+mn-lt"/>
                <a:cs typeface="+mn-cs"/>
              </a:rPr>
              <a:t>RD 137/1984 de EBS </a:t>
            </a:r>
          </a:p>
        </p:txBody>
      </p:sp>
      <p:cxnSp>
        <p:nvCxnSpPr>
          <p:cNvPr id="32" name="31 Conector recto de flecha"/>
          <p:cNvCxnSpPr/>
          <p:nvPr/>
        </p:nvCxnSpPr>
        <p:spPr>
          <a:xfrm>
            <a:off x="1116013" y="4076700"/>
            <a:ext cx="0" cy="1008063"/>
          </a:xfrm>
          <a:prstGeom prst="straightConnector1">
            <a:avLst/>
          </a:prstGeom>
          <a:ln w="38100">
            <a:solidFill>
              <a:srgbClr val="050507"/>
            </a:solidFill>
            <a:tailEnd type="arrow"/>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a:off x="1620838" y="4481513"/>
            <a:ext cx="0" cy="504825"/>
          </a:xfrm>
          <a:prstGeom prst="straightConnector1">
            <a:avLst/>
          </a:prstGeom>
          <a:ln w="38100">
            <a:solidFill>
              <a:srgbClr val="050507"/>
            </a:solidFill>
            <a:tailEnd type="arrow"/>
          </a:ln>
        </p:spPr>
        <p:style>
          <a:lnRef idx="1">
            <a:schemeClr val="accent1"/>
          </a:lnRef>
          <a:fillRef idx="0">
            <a:schemeClr val="accent1"/>
          </a:fillRef>
          <a:effectRef idx="0">
            <a:schemeClr val="accent1"/>
          </a:effectRef>
          <a:fontRef idx="minor">
            <a:schemeClr val="tx1"/>
          </a:fontRef>
        </p:style>
      </p:cxnSp>
      <p:sp>
        <p:nvSpPr>
          <p:cNvPr id="34" name="33 CuadroTexto"/>
          <p:cNvSpPr txBox="1">
            <a:spLocks noChangeArrowheads="1"/>
          </p:cNvSpPr>
          <p:nvPr/>
        </p:nvSpPr>
        <p:spPr bwMode="auto">
          <a:xfrm>
            <a:off x="1331913" y="4159250"/>
            <a:ext cx="539750" cy="466725"/>
          </a:xfrm>
          <a:prstGeom prst="rect">
            <a:avLst/>
          </a:prstGeom>
          <a:solidFill>
            <a:schemeClr val="tx1">
              <a:lumMod val="85000"/>
              <a:lumOff val="15000"/>
            </a:schemeClr>
          </a:solidFill>
          <a:ln w="38100">
            <a:solidFill>
              <a:schemeClr val="tx1"/>
            </a:solidFill>
            <a:miter lim="800000"/>
            <a:headEnd/>
            <a:tailEnd/>
          </a:ln>
        </p:spPr>
        <p:txBody>
          <a:bodyPr>
            <a:spAutoFit/>
          </a:bodyPr>
          <a:lstStyle/>
          <a:p>
            <a:pPr algn="ctr" fontAlgn="auto">
              <a:spcBef>
                <a:spcPts val="0"/>
              </a:spcBef>
              <a:spcAft>
                <a:spcPts val="0"/>
              </a:spcAft>
              <a:defRPr/>
            </a:pPr>
            <a:r>
              <a:rPr lang="es-ES" sz="1100" b="1">
                <a:solidFill>
                  <a:schemeClr val="bg1"/>
                </a:solidFill>
                <a:latin typeface="+mn-lt"/>
                <a:cs typeface="+mn-cs"/>
              </a:rPr>
              <a:t>LGS </a:t>
            </a:r>
          </a:p>
          <a:p>
            <a:pPr algn="ctr" fontAlgn="auto">
              <a:spcBef>
                <a:spcPts val="0"/>
              </a:spcBef>
              <a:spcAft>
                <a:spcPts val="0"/>
              </a:spcAft>
              <a:defRPr/>
            </a:pPr>
            <a:r>
              <a:rPr lang="es-ES" sz="1100" b="1">
                <a:solidFill>
                  <a:schemeClr val="bg1"/>
                </a:solidFill>
                <a:latin typeface="+mn-lt"/>
                <a:cs typeface="+mn-cs"/>
              </a:rPr>
              <a:t>1986</a:t>
            </a:r>
          </a:p>
        </p:txBody>
      </p:sp>
      <p:cxnSp>
        <p:nvCxnSpPr>
          <p:cNvPr id="35" name="34 Conector recto de flecha"/>
          <p:cNvCxnSpPr/>
          <p:nvPr/>
        </p:nvCxnSpPr>
        <p:spPr>
          <a:xfrm>
            <a:off x="2339975" y="3500438"/>
            <a:ext cx="0" cy="1260475"/>
          </a:xfrm>
          <a:prstGeom prst="straightConnector1">
            <a:avLst/>
          </a:prstGeom>
          <a:ln w="38100">
            <a:solidFill>
              <a:srgbClr val="050507"/>
            </a:solidFill>
            <a:tailEnd type="arrow"/>
          </a:ln>
        </p:spPr>
        <p:style>
          <a:lnRef idx="1">
            <a:schemeClr val="accent1"/>
          </a:lnRef>
          <a:fillRef idx="0">
            <a:schemeClr val="accent1"/>
          </a:fillRef>
          <a:effectRef idx="0">
            <a:schemeClr val="accent1"/>
          </a:effectRef>
          <a:fontRef idx="minor">
            <a:schemeClr val="tx1"/>
          </a:fontRef>
        </p:style>
      </p:cxnSp>
      <p:sp>
        <p:nvSpPr>
          <p:cNvPr id="36" name="35 CuadroTexto"/>
          <p:cNvSpPr txBox="1">
            <a:spLocks noChangeArrowheads="1"/>
          </p:cNvSpPr>
          <p:nvPr/>
        </p:nvSpPr>
        <p:spPr bwMode="auto">
          <a:xfrm>
            <a:off x="1873250" y="3402013"/>
            <a:ext cx="935038" cy="466725"/>
          </a:xfrm>
          <a:prstGeom prst="rect">
            <a:avLst/>
          </a:prstGeom>
          <a:solidFill>
            <a:schemeClr val="tx1">
              <a:lumMod val="85000"/>
              <a:lumOff val="15000"/>
            </a:schemeClr>
          </a:solidFill>
          <a:ln w="38100">
            <a:solidFill>
              <a:schemeClr val="tx1"/>
            </a:solidFill>
            <a:miter lim="800000"/>
            <a:headEnd/>
            <a:tailEnd/>
          </a:ln>
        </p:spPr>
        <p:txBody>
          <a:bodyPr>
            <a:spAutoFit/>
          </a:bodyPr>
          <a:lstStyle/>
          <a:p>
            <a:pPr algn="ctr" fontAlgn="auto">
              <a:spcBef>
                <a:spcPts val="0"/>
              </a:spcBef>
              <a:spcAft>
                <a:spcPts val="0"/>
              </a:spcAft>
              <a:defRPr/>
            </a:pPr>
            <a:r>
              <a:rPr lang="es-ES" sz="1100" b="1">
                <a:solidFill>
                  <a:schemeClr val="bg1"/>
                </a:solidFill>
                <a:latin typeface="+mn-lt"/>
                <a:cs typeface="+mn-cs"/>
              </a:rPr>
              <a:t>RD 1088/1989</a:t>
            </a:r>
          </a:p>
        </p:txBody>
      </p:sp>
      <p:cxnSp>
        <p:nvCxnSpPr>
          <p:cNvPr id="37" name="36 Conector recto de flecha"/>
          <p:cNvCxnSpPr/>
          <p:nvPr/>
        </p:nvCxnSpPr>
        <p:spPr>
          <a:xfrm flipH="1" flipV="1">
            <a:off x="2635250" y="4822825"/>
            <a:ext cx="2189163"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37 CuadroTexto"/>
          <p:cNvSpPr txBox="1">
            <a:spLocks noChangeArrowheads="1"/>
          </p:cNvSpPr>
          <p:nvPr/>
        </p:nvSpPr>
        <p:spPr bwMode="auto">
          <a:xfrm>
            <a:off x="3382963" y="4679950"/>
            <a:ext cx="2449512" cy="261938"/>
          </a:xfrm>
          <a:prstGeom prst="rect">
            <a:avLst/>
          </a:prstGeom>
          <a:solidFill>
            <a:schemeClr val="tx1">
              <a:lumMod val="85000"/>
              <a:lumOff val="15000"/>
            </a:schemeClr>
          </a:solidFill>
          <a:ln w="38100">
            <a:solidFill>
              <a:schemeClr val="tx1"/>
            </a:solidFill>
            <a:miter lim="800000"/>
            <a:headEnd/>
            <a:tailEnd/>
          </a:ln>
        </p:spPr>
        <p:txBody>
          <a:bodyPr>
            <a:spAutoFit/>
          </a:bodyPr>
          <a:lstStyle/>
          <a:p>
            <a:pPr algn="ctr" fontAlgn="auto">
              <a:spcBef>
                <a:spcPts val="0"/>
              </a:spcBef>
              <a:spcAft>
                <a:spcPts val="0"/>
              </a:spcAft>
              <a:defRPr/>
            </a:pPr>
            <a:r>
              <a:rPr lang="es-ES" sz="1100" b="1" dirty="0">
                <a:solidFill>
                  <a:schemeClr val="bg1"/>
                </a:solidFill>
                <a:latin typeface="+mn-lt"/>
                <a:cs typeface="+mn-cs"/>
              </a:rPr>
              <a:t>Universalización </a:t>
            </a:r>
            <a:r>
              <a:rPr lang="es-ES" sz="1100" b="1" i="1" dirty="0">
                <a:solidFill>
                  <a:schemeClr val="bg1"/>
                </a:solidFill>
                <a:latin typeface="+mn-lt"/>
                <a:cs typeface="+mn-cs"/>
              </a:rPr>
              <a:t>de facto</a:t>
            </a:r>
          </a:p>
        </p:txBody>
      </p:sp>
    </p:spTree>
    <p:extLst>
      <p:ext uri="{BB962C8B-B14F-4D97-AF65-F5344CB8AC3E}">
        <p14:creationId xmlns:p14="http://schemas.microsoft.com/office/powerpoint/2010/main" val="141266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2000"/>
                                  </p:stCondLst>
                                  <p:childTnLst>
                                    <p:set>
                                      <p:cBhvr>
                                        <p:cTn id="6" dur="1" fill="hold">
                                          <p:stCondLst>
                                            <p:cond delay="0"/>
                                          </p:stCondLst>
                                        </p:cTn>
                                        <p:tgtEl>
                                          <p:spTgt spid="17"/>
                                        </p:tgtEl>
                                        <p:attrNameLst>
                                          <p:attrName>style.visibility</p:attrName>
                                        </p:attrNameLst>
                                      </p:cBhvr>
                                      <p:to>
                                        <p:strVal val="visible"/>
                                      </p:to>
                                    </p:set>
                                    <p:animEffect transition="in" filter="slide(fromBottom)">
                                      <p:cBhvr>
                                        <p:cTn id="7" dur="500"/>
                                        <p:tgtEl>
                                          <p:spTgt spid="17"/>
                                        </p:tgtEl>
                                      </p:cBhvr>
                                    </p:animEffect>
                                  </p:childTnLst>
                                </p:cTn>
                              </p:par>
                            </p:childTnLst>
                          </p:cTn>
                        </p:par>
                        <p:par>
                          <p:cTn id="8" fill="hold">
                            <p:stCondLst>
                              <p:cond delay="2500"/>
                            </p:stCondLst>
                            <p:childTnLst>
                              <p:par>
                                <p:cTn id="9" presetID="19" presetClass="entr" presetSubtype="1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0" fill="hold"/>
                                        <p:tgtEl>
                                          <p:spTgt spid="28"/>
                                        </p:tgtEl>
                                        <p:attrNameLst>
                                          <p:attrName>ppt_w</p:attrName>
                                        </p:attrNameLst>
                                      </p:cBhvr>
                                      <p:tavLst>
                                        <p:tav tm="0" fmla="#ppt_w*sin(2.5*pi*$)">
                                          <p:val>
                                            <p:fltVal val="0"/>
                                          </p:val>
                                        </p:tav>
                                        <p:tav tm="100000">
                                          <p:val>
                                            <p:fltVal val="1"/>
                                          </p:val>
                                        </p:tav>
                                      </p:tavLst>
                                    </p:anim>
                                    <p:anim calcmode="lin" valueType="num">
                                      <p:cBhvr>
                                        <p:cTn id="12" dur="5000" fill="hold"/>
                                        <p:tgtEl>
                                          <p:spTgt spid="28"/>
                                        </p:tgtEl>
                                        <p:attrNameLst>
                                          <p:attrName>ppt_h</p:attrName>
                                        </p:attrNameLst>
                                      </p:cBhvr>
                                      <p:tavLst>
                                        <p:tav tm="0">
                                          <p:val>
                                            <p:strVal val="#ppt_h"/>
                                          </p:val>
                                        </p:tav>
                                        <p:tav tm="100000">
                                          <p:val>
                                            <p:strVal val="#ppt_h"/>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animBg="1"/>
      <p:bldP spid="2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ector recto de flecha 4"/>
          <p:cNvCxnSpPr/>
          <p:nvPr/>
        </p:nvCxnSpPr>
        <p:spPr>
          <a:xfrm>
            <a:off x="2915816" y="4005064"/>
            <a:ext cx="3816424" cy="0"/>
          </a:xfrm>
          <a:prstGeom prst="straightConnector1">
            <a:avLst/>
          </a:prstGeom>
          <a:ln>
            <a:solidFill>
              <a:srgbClr val="CCECFF"/>
            </a:solidFill>
            <a:tailEnd type="triangle"/>
          </a:ln>
        </p:spPr>
        <p:style>
          <a:lnRef idx="1">
            <a:schemeClr val="accent1"/>
          </a:lnRef>
          <a:fillRef idx="0">
            <a:schemeClr val="accent1"/>
          </a:fillRef>
          <a:effectRef idx="0">
            <a:schemeClr val="accent1"/>
          </a:effectRef>
          <a:fontRef idx="minor">
            <a:schemeClr val="tx1"/>
          </a:fontRef>
        </p:style>
      </p:cxnSp>
      <p:sp>
        <p:nvSpPr>
          <p:cNvPr id="6" name="Rectángulo 5"/>
          <p:cNvSpPr/>
          <p:nvPr/>
        </p:nvSpPr>
        <p:spPr>
          <a:xfrm>
            <a:off x="2555776" y="4005064"/>
            <a:ext cx="460851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dirty="0" smtClean="0"/>
              <a:t>El problema del paciente</a:t>
            </a:r>
            <a:endParaRPr lang="es-ES" sz="1600" dirty="0"/>
          </a:p>
        </p:txBody>
      </p:sp>
      <p:cxnSp>
        <p:nvCxnSpPr>
          <p:cNvPr id="8" name="Conector recto de flecha 7"/>
          <p:cNvCxnSpPr/>
          <p:nvPr/>
        </p:nvCxnSpPr>
        <p:spPr>
          <a:xfrm flipV="1">
            <a:off x="2915816" y="1268760"/>
            <a:ext cx="0" cy="2736304"/>
          </a:xfrm>
          <a:prstGeom prst="straightConnector1">
            <a:avLst/>
          </a:prstGeom>
          <a:ln>
            <a:solidFill>
              <a:srgbClr val="CCECFF"/>
            </a:solidFill>
            <a:tailEnd type="triangle"/>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684584" y="1988840"/>
            <a:ext cx="4608512"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dirty="0" smtClean="0"/>
              <a:t>La familia</a:t>
            </a:r>
          </a:p>
          <a:p>
            <a:pPr algn="ctr"/>
            <a:endParaRPr lang="es-ES_tradnl" sz="1600" dirty="0"/>
          </a:p>
          <a:p>
            <a:pPr algn="ctr"/>
            <a:r>
              <a:rPr lang="es-ES_tradnl" sz="1600" dirty="0" smtClean="0"/>
              <a:t>La comunidad</a:t>
            </a:r>
            <a:endParaRPr lang="es-ES" sz="1600" dirty="0"/>
          </a:p>
        </p:txBody>
      </p:sp>
      <p:cxnSp>
        <p:nvCxnSpPr>
          <p:cNvPr id="11" name="Conector recto de flecha 10"/>
          <p:cNvCxnSpPr/>
          <p:nvPr/>
        </p:nvCxnSpPr>
        <p:spPr>
          <a:xfrm flipH="1">
            <a:off x="971600" y="4005064"/>
            <a:ext cx="1944216" cy="1800200"/>
          </a:xfrm>
          <a:prstGeom prst="straightConnector1">
            <a:avLst/>
          </a:prstGeom>
          <a:ln>
            <a:solidFill>
              <a:srgbClr val="CCECFF"/>
            </a:solidFill>
            <a:tailEnd type="triangle"/>
          </a:ln>
        </p:spPr>
        <p:style>
          <a:lnRef idx="1">
            <a:schemeClr val="accent1"/>
          </a:lnRef>
          <a:fillRef idx="0">
            <a:schemeClr val="accent1"/>
          </a:fillRef>
          <a:effectRef idx="0">
            <a:schemeClr val="accent1"/>
          </a:effectRef>
          <a:fontRef idx="minor">
            <a:schemeClr val="tx1"/>
          </a:fontRef>
        </p:style>
      </p:cxnSp>
      <p:sp>
        <p:nvSpPr>
          <p:cNvPr id="12" name="Rectángulo 11"/>
          <p:cNvSpPr/>
          <p:nvPr/>
        </p:nvSpPr>
        <p:spPr>
          <a:xfrm>
            <a:off x="-324544" y="5898976"/>
            <a:ext cx="302433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600" dirty="0" smtClean="0"/>
              <a:t>Los determinantes </a:t>
            </a:r>
          </a:p>
          <a:p>
            <a:pPr algn="ctr"/>
            <a:r>
              <a:rPr lang="es-ES_tradnl" sz="1600" dirty="0" smtClean="0"/>
              <a:t>sociales</a:t>
            </a:r>
            <a:endParaRPr lang="es-ES" sz="1600" dirty="0"/>
          </a:p>
        </p:txBody>
      </p:sp>
      <p:sp>
        <p:nvSpPr>
          <p:cNvPr id="13" name="Rectángulo 12"/>
          <p:cNvSpPr/>
          <p:nvPr/>
        </p:nvSpPr>
        <p:spPr>
          <a:xfrm>
            <a:off x="3923928" y="1556792"/>
            <a:ext cx="1706488" cy="2016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000" dirty="0" smtClean="0"/>
              <a:t>¿?</a:t>
            </a:r>
            <a:endParaRPr lang="es-ES" sz="8000" dirty="0"/>
          </a:p>
        </p:txBody>
      </p:sp>
      <p:pic>
        <p:nvPicPr>
          <p:cNvPr id="2" name="Imagen 1"/>
          <p:cNvPicPr>
            <a:picLocks noChangeAspect="1"/>
          </p:cNvPicPr>
          <p:nvPr/>
        </p:nvPicPr>
        <p:blipFill>
          <a:blip r:embed="rId2"/>
          <a:stretch>
            <a:fillRect/>
          </a:stretch>
        </p:blipFill>
        <p:spPr>
          <a:xfrm>
            <a:off x="5868144" y="116516"/>
            <a:ext cx="3084843" cy="2304488"/>
          </a:xfrm>
          <a:prstGeom prst="rect">
            <a:avLst/>
          </a:prstGeom>
        </p:spPr>
      </p:pic>
    </p:spTree>
    <p:extLst>
      <p:ext uri="{BB962C8B-B14F-4D97-AF65-F5344CB8AC3E}">
        <p14:creationId xmlns:p14="http://schemas.microsoft.com/office/powerpoint/2010/main" val="25861718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aptura de pantalla 2016-05-12 a las 10.11.56.png"/>
          <p:cNvPicPr>
            <a:picLocks noChangeAspect="1"/>
          </p:cNvPicPr>
          <p:nvPr/>
        </p:nvPicPr>
        <p:blipFill>
          <a:blip r:embed="rId2"/>
          <a:stretch>
            <a:fillRect/>
          </a:stretch>
        </p:blipFill>
        <p:spPr>
          <a:xfrm>
            <a:off x="0" y="1120333"/>
            <a:ext cx="9144000" cy="3914775"/>
          </a:xfrm>
          <a:prstGeom prst="rect">
            <a:avLst/>
          </a:prstGeom>
        </p:spPr>
      </p:pic>
    </p:spTree>
    <p:extLst>
      <p:ext uri="{BB962C8B-B14F-4D97-AF65-F5344CB8AC3E}">
        <p14:creationId xmlns:p14="http://schemas.microsoft.com/office/powerpoint/2010/main" val="16133809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ítulo 4"/>
          <p:cNvSpPr>
            <a:spLocks noGrp="1"/>
          </p:cNvSpPr>
          <p:nvPr>
            <p:ph type="title"/>
          </p:nvPr>
        </p:nvSpPr>
        <p:spPr/>
        <p:txBody>
          <a:bodyPr/>
          <a:lstStyle/>
          <a:p>
            <a:endParaRPr lang="es-ES" altLang="es-ES" smtClean="0"/>
          </a:p>
        </p:txBody>
      </p:sp>
      <p:sp>
        <p:nvSpPr>
          <p:cNvPr id="137219" name="Marcador de texto 5"/>
          <p:cNvSpPr>
            <a:spLocks noGrp="1"/>
          </p:cNvSpPr>
          <p:nvPr>
            <p:ph type="body" idx="1"/>
          </p:nvPr>
        </p:nvSpPr>
        <p:spPr/>
        <p:txBody>
          <a:bodyPr/>
          <a:lstStyle/>
          <a:p>
            <a:endParaRPr lang="es-ES" altLang="es-ES" smtClean="0"/>
          </a:p>
        </p:txBody>
      </p:sp>
      <p:sp>
        <p:nvSpPr>
          <p:cNvPr id="137220" name="Marcador de contenido 2"/>
          <p:cNvSpPr>
            <a:spLocks noGrp="1"/>
          </p:cNvSpPr>
          <p:nvPr>
            <p:ph sz="half" idx="2"/>
          </p:nvPr>
        </p:nvSpPr>
        <p:spPr/>
        <p:txBody>
          <a:bodyPr/>
          <a:lstStyle/>
          <a:p>
            <a:pPr marL="0" indent="0">
              <a:buFontTx/>
              <a:buNone/>
            </a:pPr>
            <a:r>
              <a:rPr lang="es-ES" altLang="es-ES" sz="2000" i="1" dirty="0" smtClean="0"/>
              <a:t>“La incertidumbre continuará siendo endémica en la atención a </a:t>
            </a:r>
            <a:r>
              <a:rPr lang="es-ES" altLang="es-ES" sz="2000" i="1" smtClean="0"/>
              <a:t>las personas porque el contenido de ésta seguirá siendo complejo y ambicioso.</a:t>
            </a:r>
          </a:p>
          <a:p>
            <a:pPr marL="0" indent="0">
              <a:buFontTx/>
              <a:buNone/>
            </a:pPr>
            <a:r>
              <a:rPr lang="es-ES" altLang="es-ES" sz="2000" i="1" dirty="0" smtClean="0"/>
              <a:t>Tendremos mejores máquinas pero continuaremos empleándolas para atender a personas enfermas”. </a:t>
            </a:r>
          </a:p>
          <a:p>
            <a:pPr marL="0" indent="0">
              <a:buFontTx/>
              <a:buNone/>
            </a:pPr>
            <a:endParaRPr lang="es-ES" altLang="es-ES" sz="2000" i="1" dirty="0" smtClean="0"/>
          </a:p>
        </p:txBody>
      </p:sp>
      <p:sp>
        <p:nvSpPr>
          <p:cNvPr id="137221" name="Marcador de texto 6"/>
          <p:cNvSpPr>
            <a:spLocks noGrp="1"/>
          </p:cNvSpPr>
          <p:nvPr>
            <p:ph type="body" sz="quarter" idx="3"/>
          </p:nvPr>
        </p:nvSpPr>
        <p:spPr/>
        <p:txBody>
          <a:bodyPr/>
          <a:lstStyle/>
          <a:p>
            <a:endParaRPr lang="es-ES" altLang="es-ES" smtClean="0"/>
          </a:p>
        </p:txBody>
      </p:sp>
      <p:sp>
        <p:nvSpPr>
          <p:cNvPr id="137222" name="Marcador de contenido 7"/>
          <p:cNvSpPr>
            <a:spLocks noGrp="1"/>
          </p:cNvSpPr>
          <p:nvPr>
            <p:ph sz="quarter" idx="4"/>
          </p:nvPr>
        </p:nvSpPr>
        <p:spPr/>
        <p:txBody>
          <a:bodyPr/>
          <a:lstStyle/>
          <a:p>
            <a:endParaRPr lang="es-ES" altLang="es-ES" smtClean="0"/>
          </a:p>
        </p:txBody>
      </p:sp>
      <p:pic>
        <p:nvPicPr>
          <p:cNvPr id="137223"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306513"/>
            <a:ext cx="3876675"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897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691988" y="-159634"/>
            <a:ext cx="3760024" cy="7177267"/>
          </a:xfrm>
          <a:prstGeom prst="rect">
            <a:avLst/>
          </a:prstGeom>
        </p:spPr>
      </p:pic>
    </p:spTree>
    <p:extLst>
      <p:ext uri="{BB962C8B-B14F-4D97-AF65-F5344CB8AC3E}">
        <p14:creationId xmlns:p14="http://schemas.microsoft.com/office/powerpoint/2010/main" val="30189453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2"/>
          <p:cNvSpPr txBox="1">
            <a:spLocks/>
          </p:cNvSpPr>
          <p:nvPr/>
        </p:nvSpPr>
        <p:spPr bwMode="auto">
          <a:xfrm>
            <a:off x="381000" y="1905000"/>
            <a:ext cx="7772400" cy="1470025"/>
          </a:xfrm>
          <a:prstGeom prst="rect">
            <a:avLst/>
          </a:prstGeom>
          <a:noFill/>
          <a:ln w="9525">
            <a:noFill/>
            <a:miter lim="800000"/>
            <a:headEnd/>
            <a:tailEnd/>
          </a:ln>
        </p:spPr>
        <p:txBody>
          <a:bodyPr anchor="ctr">
            <a:prstTxWarp prst="textNoShape">
              <a:avLst/>
            </a:prstTxWarp>
          </a:bodyPr>
          <a:lstStyle/>
          <a:p>
            <a:pPr algn="ctr" eaLnBrk="0" hangingPunct="0"/>
            <a:r>
              <a:rPr lang="es-ES_tradnl" sz="1600" dirty="0">
                <a:solidFill>
                  <a:schemeClr val="tx2"/>
                </a:solidFill>
              </a:rPr>
              <a:t>Para apalpar as intimidades do mundo é preciso saber:</a:t>
            </a:r>
            <a:br>
              <a:rPr lang="es-ES_tradnl" sz="1600" dirty="0">
                <a:solidFill>
                  <a:schemeClr val="tx2"/>
                </a:solidFill>
              </a:rPr>
            </a:br>
            <a:r>
              <a:rPr lang="es-ES_tradnl" sz="1600" dirty="0">
                <a:solidFill>
                  <a:schemeClr val="tx2"/>
                </a:solidFill>
              </a:rPr>
              <a:t>a) Que o esplendor da </a:t>
            </a:r>
            <a:r>
              <a:rPr lang="es-ES_tradnl" sz="1600" dirty="0" err="1">
                <a:solidFill>
                  <a:schemeClr val="tx2"/>
                </a:solidFill>
              </a:rPr>
              <a:t>manhã</a:t>
            </a:r>
            <a:r>
              <a:rPr lang="es-ES_tradnl" sz="1600" dirty="0">
                <a:solidFill>
                  <a:schemeClr val="tx2"/>
                </a:solidFill>
              </a:rPr>
              <a:t> </a:t>
            </a:r>
            <a:r>
              <a:rPr lang="es-ES_tradnl" sz="1600" dirty="0" err="1">
                <a:solidFill>
                  <a:schemeClr val="tx2"/>
                </a:solidFill>
              </a:rPr>
              <a:t>não</a:t>
            </a:r>
            <a:r>
              <a:rPr lang="es-ES_tradnl" sz="1600" dirty="0">
                <a:solidFill>
                  <a:schemeClr val="tx2"/>
                </a:solidFill>
              </a:rPr>
              <a:t> se abre </a:t>
            </a:r>
            <a:r>
              <a:rPr lang="es-ES_tradnl" sz="1600" dirty="0" err="1">
                <a:solidFill>
                  <a:schemeClr val="tx2"/>
                </a:solidFill>
              </a:rPr>
              <a:t>com</a:t>
            </a:r>
            <a:r>
              <a:rPr lang="es-ES_tradnl" sz="1600" dirty="0">
                <a:solidFill>
                  <a:schemeClr val="tx2"/>
                </a:solidFill>
              </a:rPr>
              <a:t> faca</a:t>
            </a:r>
            <a:br>
              <a:rPr lang="es-ES_tradnl" sz="1600" dirty="0">
                <a:solidFill>
                  <a:schemeClr val="tx2"/>
                </a:solidFill>
              </a:rPr>
            </a:br>
            <a:r>
              <a:rPr lang="es-ES_tradnl" sz="1600" dirty="0">
                <a:solidFill>
                  <a:schemeClr val="tx2"/>
                </a:solidFill>
              </a:rPr>
              <a:t>b) O modo como as violetas </a:t>
            </a:r>
            <a:r>
              <a:rPr lang="es-ES_tradnl" sz="1600" dirty="0" err="1">
                <a:solidFill>
                  <a:schemeClr val="tx2"/>
                </a:solidFill>
              </a:rPr>
              <a:t>preparam</a:t>
            </a:r>
            <a:r>
              <a:rPr lang="es-ES_tradnl" sz="1600" dirty="0">
                <a:solidFill>
                  <a:schemeClr val="tx2"/>
                </a:solidFill>
              </a:rPr>
              <a:t> o </a:t>
            </a:r>
            <a:r>
              <a:rPr lang="es-ES_tradnl" sz="1600" dirty="0" err="1">
                <a:solidFill>
                  <a:schemeClr val="tx2"/>
                </a:solidFill>
              </a:rPr>
              <a:t>dia</a:t>
            </a:r>
            <a:r>
              <a:rPr lang="es-ES_tradnl" sz="1600" dirty="0">
                <a:solidFill>
                  <a:schemeClr val="tx2"/>
                </a:solidFill>
              </a:rPr>
              <a:t> para </a:t>
            </a:r>
            <a:r>
              <a:rPr lang="es-ES_tradnl" sz="1600" dirty="0" err="1">
                <a:solidFill>
                  <a:schemeClr val="tx2"/>
                </a:solidFill>
              </a:rPr>
              <a:t>morrer</a:t>
            </a:r>
            <a:r>
              <a:rPr lang="es-ES_tradnl" sz="1600" dirty="0">
                <a:solidFill>
                  <a:schemeClr val="tx2"/>
                </a:solidFill>
              </a:rPr>
              <a:t/>
            </a:r>
            <a:br>
              <a:rPr lang="es-ES_tradnl" sz="1600" dirty="0">
                <a:solidFill>
                  <a:schemeClr val="tx2"/>
                </a:solidFill>
              </a:rPr>
            </a:br>
            <a:r>
              <a:rPr lang="es-ES_tradnl" sz="1600" dirty="0">
                <a:solidFill>
                  <a:schemeClr val="tx2"/>
                </a:solidFill>
              </a:rPr>
              <a:t>c) Por que é que as </a:t>
            </a:r>
            <a:r>
              <a:rPr lang="es-ES_tradnl" sz="1600" dirty="0" err="1">
                <a:solidFill>
                  <a:schemeClr val="tx2"/>
                </a:solidFill>
              </a:rPr>
              <a:t>borboletas</a:t>
            </a:r>
            <a:r>
              <a:rPr lang="es-ES_tradnl" sz="1600" dirty="0">
                <a:solidFill>
                  <a:schemeClr val="tx2"/>
                </a:solidFill>
              </a:rPr>
              <a:t> de tarjas </a:t>
            </a:r>
            <a:r>
              <a:rPr lang="es-ES_tradnl" sz="1600" dirty="0" err="1">
                <a:solidFill>
                  <a:schemeClr val="tx2"/>
                </a:solidFill>
              </a:rPr>
              <a:t>vermelhas</a:t>
            </a:r>
            <a:r>
              <a:rPr lang="es-ES_tradnl" sz="1600" dirty="0">
                <a:solidFill>
                  <a:schemeClr val="tx2"/>
                </a:solidFill>
              </a:rPr>
              <a:t> </a:t>
            </a:r>
            <a:r>
              <a:rPr lang="es-ES_tradnl" sz="1600" dirty="0" err="1">
                <a:solidFill>
                  <a:schemeClr val="tx2"/>
                </a:solidFill>
              </a:rPr>
              <a:t>têm</a:t>
            </a:r>
            <a:r>
              <a:rPr lang="es-ES_tradnl" sz="1600" dirty="0">
                <a:solidFill>
                  <a:schemeClr val="tx2"/>
                </a:solidFill>
              </a:rPr>
              <a:t> </a:t>
            </a:r>
            <a:r>
              <a:rPr lang="es-ES_tradnl" sz="1600" dirty="0" err="1">
                <a:solidFill>
                  <a:schemeClr val="tx2"/>
                </a:solidFill>
              </a:rPr>
              <a:t>devoção</a:t>
            </a:r>
            <a:r>
              <a:rPr lang="es-ES_tradnl" sz="1600" dirty="0">
                <a:solidFill>
                  <a:schemeClr val="tx2"/>
                </a:solidFill>
              </a:rPr>
              <a:t> por túmulos</a:t>
            </a:r>
            <a:br>
              <a:rPr lang="es-ES_tradnl" sz="1600" dirty="0">
                <a:solidFill>
                  <a:schemeClr val="tx2"/>
                </a:solidFill>
              </a:rPr>
            </a:br>
            <a:r>
              <a:rPr lang="es-ES_tradnl" sz="1600" dirty="0">
                <a:solidFill>
                  <a:schemeClr val="tx2"/>
                </a:solidFill>
              </a:rPr>
              <a:t>d) Se o </a:t>
            </a:r>
            <a:r>
              <a:rPr lang="es-ES_tradnl" sz="1600" dirty="0" err="1">
                <a:solidFill>
                  <a:schemeClr val="tx2"/>
                </a:solidFill>
              </a:rPr>
              <a:t>homem</a:t>
            </a:r>
            <a:r>
              <a:rPr lang="es-ES_tradnl" sz="1600" dirty="0">
                <a:solidFill>
                  <a:schemeClr val="tx2"/>
                </a:solidFill>
              </a:rPr>
              <a:t> que toca de tarde </a:t>
            </a:r>
            <a:r>
              <a:rPr lang="es-ES_tradnl" sz="1600" dirty="0" err="1">
                <a:solidFill>
                  <a:schemeClr val="tx2"/>
                </a:solidFill>
              </a:rPr>
              <a:t>sua</a:t>
            </a:r>
            <a:r>
              <a:rPr lang="es-ES_tradnl" sz="1600" dirty="0">
                <a:solidFill>
                  <a:schemeClr val="tx2"/>
                </a:solidFill>
              </a:rPr>
              <a:t> </a:t>
            </a:r>
            <a:r>
              <a:rPr lang="es-ES_tradnl" sz="1600" dirty="0" err="1">
                <a:solidFill>
                  <a:schemeClr val="tx2"/>
                </a:solidFill>
              </a:rPr>
              <a:t>existência</a:t>
            </a:r>
            <a:r>
              <a:rPr lang="es-ES_tradnl" sz="1600" dirty="0">
                <a:solidFill>
                  <a:schemeClr val="tx2"/>
                </a:solidFill>
              </a:rPr>
              <a:t> </a:t>
            </a:r>
            <a:r>
              <a:rPr lang="es-ES_tradnl" sz="1600" dirty="0" err="1">
                <a:solidFill>
                  <a:schemeClr val="tx2"/>
                </a:solidFill>
              </a:rPr>
              <a:t>num</a:t>
            </a:r>
            <a:r>
              <a:rPr lang="es-ES_tradnl" sz="1600" dirty="0">
                <a:solidFill>
                  <a:schemeClr val="tx2"/>
                </a:solidFill>
              </a:rPr>
              <a:t> fagote, </a:t>
            </a:r>
            <a:r>
              <a:rPr lang="es-ES_tradnl" sz="1600" dirty="0" err="1">
                <a:solidFill>
                  <a:schemeClr val="tx2"/>
                </a:solidFill>
              </a:rPr>
              <a:t>tem</a:t>
            </a:r>
            <a:r>
              <a:rPr lang="es-ES_tradnl" sz="1600" dirty="0">
                <a:solidFill>
                  <a:schemeClr val="tx2"/>
                </a:solidFill>
              </a:rPr>
              <a:t> </a:t>
            </a:r>
            <a:r>
              <a:rPr lang="es-ES_tradnl" sz="1600" dirty="0" err="1">
                <a:solidFill>
                  <a:schemeClr val="tx2"/>
                </a:solidFill>
              </a:rPr>
              <a:t>salvação</a:t>
            </a:r>
            <a:r>
              <a:rPr lang="es-ES_tradnl" sz="1600" dirty="0">
                <a:solidFill>
                  <a:schemeClr val="tx2"/>
                </a:solidFill>
              </a:rPr>
              <a:t/>
            </a:r>
            <a:br>
              <a:rPr lang="es-ES_tradnl" sz="1600" dirty="0">
                <a:solidFill>
                  <a:schemeClr val="tx2"/>
                </a:solidFill>
              </a:rPr>
            </a:br>
            <a:r>
              <a:rPr lang="es-ES_tradnl" sz="1600" dirty="0">
                <a:solidFill>
                  <a:schemeClr val="tx2"/>
                </a:solidFill>
              </a:rPr>
              <a:t>e) Que </a:t>
            </a:r>
            <a:r>
              <a:rPr lang="es-ES_tradnl" sz="1600" dirty="0" err="1">
                <a:solidFill>
                  <a:schemeClr val="tx2"/>
                </a:solidFill>
              </a:rPr>
              <a:t>um</a:t>
            </a:r>
            <a:r>
              <a:rPr lang="es-ES_tradnl" sz="1600" dirty="0">
                <a:solidFill>
                  <a:schemeClr val="tx2"/>
                </a:solidFill>
              </a:rPr>
              <a:t> rio que flui entre 2 </a:t>
            </a:r>
            <a:r>
              <a:rPr lang="es-ES_tradnl" sz="1600" dirty="0" err="1">
                <a:solidFill>
                  <a:schemeClr val="tx2"/>
                </a:solidFill>
              </a:rPr>
              <a:t>jacintos</a:t>
            </a:r>
            <a:r>
              <a:rPr lang="es-ES_tradnl" sz="1600" dirty="0">
                <a:solidFill>
                  <a:schemeClr val="tx2"/>
                </a:solidFill>
              </a:rPr>
              <a:t> </a:t>
            </a:r>
            <a:r>
              <a:rPr lang="es-ES_tradnl" sz="1600" dirty="0" err="1">
                <a:solidFill>
                  <a:schemeClr val="tx2"/>
                </a:solidFill>
              </a:rPr>
              <a:t>carrega</a:t>
            </a:r>
            <a:r>
              <a:rPr lang="es-ES_tradnl" sz="1600" dirty="0">
                <a:solidFill>
                  <a:schemeClr val="tx2"/>
                </a:solidFill>
              </a:rPr>
              <a:t> </a:t>
            </a:r>
            <a:r>
              <a:rPr lang="es-ES_tradnl" sz="1600" dirty="0" err="1">
                <a:solidFill>
                  <a:schemeClr val="tx2"/>
                </a:solidFill>
              </a:rPr>
              <a:t>mais</a:t>
            </a:r>
            <a:r>
              <a:rPr lang="es-ES_tradnl" sz="1600" dirty="0">
                <a:solidFill>
                  <a:schemeClr val="tx2"/>
                </a:solidFill>
              </a:rPr>
              <a:t> ternura que </a:t>
            </a:r>
            <a:r>
              <a:rPr lang="es-ES_tradnl" sz="1600" dirty="0" err="1">
                <a:solidFill>
                  <a:schemeClr val="tx2"/>
                </a:solidFill>
              </a:rPr>
              <a:t>um</a:t>
            </a:r>
            <a:r>
              <a:rPr lang="es-ES_tradnl" sz="1600" dirty="0">
                <a:solidFill>
                  <a:schemeClr val="tx2"/>
                </a:solidFill>
              </a:rPr>
              <a:t> rio que flui entre 2 lagartos</a:t>
            </a:r>
            <a:br>
              <a:rPr lang="es-ES_tradnl" sz="1600" dirty="0">
                <a:solidFill>
                  <a:schemeClr val="tx2"/>
                </a:solidFill>
              </a:rPr>
            </a:br>
            <a:r>
              <a:rPr lang="es-ES_tradnl" sz="1600" dirty="0">
                <a:solidFill>
                  <a:schemeClr val="tx2"/>
                </a:solidFill>
              </a:rPr>
              <a:t>f) Como pegar </a:t>
            </a:r>
            <a:r>
              <a:rPr lang="es-ES_tradnl" sz="1600" dirty="0" err="1">
                <a:solidFill>
                  <a:schemeClr val="tx2"/>
                </a:solidFill>
              </a:rPr>
              <a:t>na</a:t>
            </a:r>
            <a:r>
              <a:rPr lang="es-ES_tradnl" sz="1600" dirty="0">
                <a:solidFill>
                  <a:schemeClr val="tx2"/>
                </a:solidFill>
              </a:rPr>
              <a:t> voz de </a:t>
            </a:r>
            <a:r>
              <a:rPr lang="es-ES_tradnl" sz="1600" dirty="0" err="1">
                <a:solidFill>
                  <a:schemeClr val="tx2"/>
                </a:solidFill>
              </a:rPr>
              <a:t>um</a:t>
            </a:r>
            <a:r>
              <a:rPr lang="es-ES_tradnl" sz="1600" dirty="0">
                <a:solidFill>
                  <a:schemeClr val="tx2"/>
                </a:solidFill>
              </a:rPr>
              <a:t> </a:t>
            </a:r>
            <a:r>
              <a:rPr lang="es-ES_tradnl" sz="1600" dirty="0" err="1">
                <a:solidFill>
                  <a:schemeClr val="tx2"/>
                </a:solidFill>
              </a:rPr>
              <a:t>peixe</a:t>
            </a:r>
            <a:r>
              <a:rPr lang="es-ES_tradnl" sz="1600" dirty="0">
                <a:solidFill>
                  <a:schemeClr val="tx2"/>
                </a:solidFill>
              </a:rPr>
              <a:t/>
            </a:r>
            <a:br>
              <a:rPr lang="es-ES_tradnl" sz="1600" dirty="0">
                <a:solidFill>
                  <a:schemeClr val="tx2"/>
                </a:solidFill>
              </a:rPr>
            </a:br>
            <a:r>
              <a:rPr lang="es-ES_tradnl" sz="1600" dirty="0">
                <a:solidFill>
                  <a:schemeClr val="tx2"/>
                </a:solidFill>
              </a:rPr>
              <a:t>g) </a:t>
            </a:r>
            <a:r>
              <a:rPr lang="es-ES_tradnl" sz="1600" dirty="0" err="1">
                <a:solidFill>
                  <a:schemeClr val="tx2"/>
                </a:solidFill>
              </a:rPr>
              <a:t>Qual</a:t>
            </a:r>
            <a:r>
              <a:rPr lang="es-ES_tradnl" sz="1600" dirty="0">
                <a:solidFill>
                  <a:schemeClr val="tx2"/>
                </a:solidFill>
              </a:rPr>
              <a:t> o lado da </a:t>
            </a:r>
            <a:r>
              <a:rPr lang="es-ES_tradnl" sz="1600" dirty="0" err="1">
                <a:solidFill>
                  <a:schemeClr val="tx2"/>
                </a:solidFill>
              </a:rPr>
              <a:t>noite</a:t>
            </a:r>
            <a:r>
              <a:rPr lang="es-ES_tradnl" sz="1600" dirty="0">
                <a:solidFill>
                  <a:schemeClr val="tx2"/>
                </a:solidFill>
              </a:rPr>
              <a:t> que </a:t>
            </a:r>
            <a:r>
              <a:rPr lang="es-ES_tradnl" sz="1600" dirty="0" smtClean="0">
                <a:solidFill>
                  <a:schemeClr val="tx2"/>
                </a:solidFill>
              </a:rPr>
              <a:t>humedece </a:t>
            </a:r>
            <a:r>
              <a:rPr lang="es-ES_tradnl" sz="1600" dirty="0" err="1">
                <a:solidFill>
                  <a:schemeClr val="tx2"/>
                </a:solidFill>
              </a:rPr>
              <a:t>primeiro</a:t>
            </a:r>
            <a:r>
              <a:rPr lang="es-ES_tradnl" sz="1600" dirty="0">
                <a:solidFill>
                  <a:schemeClr val="tx2"/>
                </a:solidFill>
              </a:rPr>
              <a:t>.</a:t>
            </a:r>
            <a:br>
              <a:rPr lang="es-ES_tradnl" sz="1600" dirty="0">
                <a:solidFill>
                  <a:schemeClr val="tx2"/>
                </a:solidFill>
              </a:rPr>
            </a:br>
            <a:r>
              <a:rPr lang="es-ES_tradnl" sz="1600" dirty="0" err="1">
                <a:solidFill>
                  <a:schemeClr val="tx2"/>
                </a:solidFill>
              </a:rPr>
              <a:t>Etc.etc.etc</a:t>
            </a:r>
            <a:r>
              <a:rPr lang="es-ES_tradnl" sz="1600" dirty="0">
                <a:solidFill>
                  <a:schemeClr val="tx2"/>
                </a:solidFill>
              </a:rPr>
              <a:t>.</a:t>
            </a:r>
            <a:r>
              <a:rPr lang="es-ES_tradnl" sz="1800" dirty="0">
                <a:solidFill>
                  <a:schemeClr val="tx2"/>
                </a:solidFill>
              </a:rPr>
              <a:t/>
            </a:r>
            <a:br>
              <a:rPr lang="es-ES_tradnl" sz="1800" dirty="0">
                <a:solidFill>
                  <a:schemeClr val="tx2"/>
                </a:solidFill>
              </a:rPr>
            </a:br>
            <a:r>
              <a:rPr lang="es-ES_tradnl" sz="2400" dirty="0">
                <a:solidFill>
                  <a:srgbClr val="FFFF00"/>
                </a:solidFill>
              </a:rPr>
              <a:t>Desaprender 8 horas por </a:t>
            </a:r>
            <a:r>
              <a:rPr lang="es-ES_tradnl" sz="2400" dirty="0" err="1">
                <a:solidFill>
                  <a:srgbClr val="FFFF00"/>
                </a:solidFill>
              </a:rPr>
              <a:t>dia</a:t>
            </a:r>
            <a:r>
              <a:rPr lang="es-ES_tradnl" sz="2400" dirty="0">
                <a:solidFill>
                  <a:srgbClr val="FFFF00"/>
                </a:solidFill>
              </a:rPr>
              <a:t> </a:t>
            </a:r>
            <a:r>
              <a:rPr lang="es-ES_tradnl" sz="2400" dirty="0" err="1">
                <a:solidFill>
                  <a:srgbClr val="FFFF00"/>
                </a:solidFill>
              </a:rPr>
              <a:t>ensina</a:t>
            </a:r>
            <a:r>
              <a:rPr lang="es-ES_tradnl" sz="2400" dirty="0">
                <a:solidFill>
                  <a:srgbClr val="FFFF00"/>
                </a:solidFill>
              </a:rPr>
              <a:t> os </a:t>
            </a:r>
            <a:r>
              <a:rPr lang="es-ES_tradnl" sz="2400" dirty="0" err="1">
                <a:solidFill>
                  <a:srgbClr val="FFFF00"/>
                </a:solidFill>
              </a:rPr>
              <a:t>princípios</a:t>
            </a:r>
            <a:r>
              <a:rPr lang="es-ES_tradnl" sz="2400" dirty="0">
                <a:solidFill>
                  <a:srgbClr val="FFFF00"/>
                </a:solidFill>
              </a:rPr>
              <a:t>.</a:t>
            </a:r>
          </a:p>
        </p:txBody>
      </p:sp>
      <p:pic>
        <p:nvPicPr>
          <p:cNvPr id="25604" name="Imagen 13"/>
          <p:cNvPicPr>
            <a:picLocks noChangeAspect="1"/>
          </p:cNvPicPr>
          <p:nvPr/>
        </p:nvPicPr>
        <p:blipFill>
          <a:blip r:embed="rId2"/>
          <a:srcRect/>
          <a:stretch>
            <a:fillRect/>
          </a:stretch>
        </p:blipFill>
        <p:spPr bwMode="auto">
          <a:xfrm>
            <a:off x="2209800" y="4141788"/>
            <a:ext cx="6934200" cy="2716212"/>
          </a:xfrm>
          <a:prstGeom prst="rect">
            <a:avLst/>
          </a:prstGeom>
          <a:noFill/>
          <a:ln w="9525">
            <a:noFill/>
            <a:miter lim="800000"/>
            <a:headEnd/>
            <a:tailEnd/>
          </a:ln>
        </p:spPr>
      </p:pic>
      <p:sp>
        <p:nvSpPr>
          <p:cNvPr id="4" name="Rectángulo 3"/>
          <p:cNvSpPr/>
          <p:nvPr/>
        </p:nvSpPr>
        <p:spPr>
          <a:xfrm>
            <a:off x="1295400" y="4724400"/>
            <a:ext cx="3810000"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1400" dirty="0" err="1" smtClean="0"/>
              <a:t>Manoel</a:t>
            </a:r>
            <a:r>
              <a:rPr lang="es-ES_tradnl" sz="1400" dirty="0" smtClean="0"/>
              <a:t> de Barros</a:t>
            </a:r>
            <a:endParaRPr lang="es-ES_tradnl" sz="1400" dirty="0"/>
          </a:p>
        </p:txBody>
      </p:sp>
    </p:spTree>
    <p:extLst>
      <p:ext uri="{BB962C8B-B14F-4D97-AF65-F5344CB8AC3E}">
        <p14:creationId xmlns:p14="http://schemas.microsoft.com/office/powerpoint/2010/main" val="16316573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Image result for premio APS forte para o 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548680"/>
            <a:ext cx="5905500" cy="5448300"/>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6"/>
          <p:cNvSpPr>
            <a:spLocks noGrp="1"/>
          </p:cNvSpPr>
          <p:nvPr>
            <p:ph type="title"/>
          </p:nvPr>
        </p:nvSpPr>
        <p:spPr/>
        <p:txBody>
          <a:bodyPr/>
          <a:lstStyle/>
          <a:p>
            <a:endParaRPr lang="es-ES"/>
          </a:p>
        </p:txBody>
      </p:sp>
    </p:spTree>
    <p:extLst>
      <p:ext uri="{BB962C8B-B14F-4D97-AF65-F5344CB8AC3E}">
        <p14:creationId xmlns:p14="http://schemas.microsoft.com/office/powerpoint/2010/main" val="3479548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073598" y="1268760"/>
            <a:ext cx="4636763" cy="5149153"/>
          </a:xfrm>
          <a:prstGeom prst="rect">
            <a:avLst/>
          </a:prstGeom>
        </p:spPr>
      </p:pic>
      <p:pic>
        <p:nvPicPr>
          <p:cNvPr id="4" name="Imagen 3"/>
          <p:cNvPicPr>
            <a:picLocks noChangeAspect="1"/>
          </p:cNvPicPr>
          <p:nvPr/>
        </p:nvPicPr>
        <p:blipFill>
          <a:blip r:embed="rId3"/>
          <a:stretch>
            <a:fillRect/>
          </a:stretch>
        </p:blipFill>
        <p:spPr>
          <a:xfrm>
            <a:off x="1547663" y="148763"/>
            <a:ext cx="5688632" cy="1095471"/>
          </a:xfrm>
          <a:prstGeom prst="rect">
            <a:avLst/>
          </a:prstGeom>
        </p:spPr>
      </p:pic>
    </p:spTree>
    <p:extLst>
      <p:ext uri="{BB962C8B-B14F-4D97-AF65-F5344CB8AC3E}">
        <p14:creationId xmlns:p14="http://schemas.microsoft.com/office/powerpoint/2010/main" val="2726734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Image result for homo de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2852936"/>
            <a:ext cx="4807695" cy="360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a:stretch>
            <a:fillRect/>
          </a:stretch>
        </p:blipFill>
        <p:spPr>
          <a:xfrm>
            <a:off x="899592" y="548679"/>
            <a:ext cx="2592288" cy="3981525"/>
          </a:xfrm>
          <a:prstGeom prst="rect">
            <a:avLst/>
          </a:prstGeom>
        </p:spPr>
      </p:pic>
    </p:spTree>
    <p:extLst>
      <p:ext uri="{BB962C8B-B14F-4D97-AF65-F5344CB8AC3E}">
        <p14:creationId xmlns:p14="http://schemas.microsoft.com/office/powerpoint/2010/main" val="36027438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202695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07504" y="354829"/>
            <a:ext cx="4489091" cy="6127993"/>
          </a:xfrm>
          <a:prstGeom prst="rect">
            <a:avLst/>
          </a:prstGeom>
        </p:spPr>
      </p:pic>
      <p:pic>
        <p:nvPicPr>
          <p:cNvPr id="4" name="Imagen 3"/>
          <p:cNvPicPr>
            <a:picLocks noChangeAspect="1"/>
          </p:cNvPicPr>
          <p:nvPr/>
        </p:nvPicPr>
        <p:blipFill>
          <a:blip r:embed="rId3"/>
          <a:stretch>
            <a:fillRect/>
          </a:stretch>
        </p:blipFill>
        <p:spPr>
          <a:xfrm>
            <a:off x="4630642" y="354829"/>
            <a:ext cx="4464495" cy="6127993"/>
          </a:xfrm>
          <a:prstGeom prst="rect">
            <a:avLst/>
          </a:prstGeom>
        </p:spPr>
      </p:pic>
    </p:spTree>
    <p:extLst>
      <p:ext uri="{BB962C8B-B14F-4D97-AF65-F5344CB8AC3E}">
        <p14:creationId xmlns:p14="http://schemas.microsoft.com/office/powerpoint/2010/main" val="2008848593"/>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15228</TotalTime>
  <Words>631</Words>
  <Application>Microsoft Office PowerPoint</Application>
  <PresentationFormat>Presentación en pantalla (4:3)</PresentationFormat>
  <Paragraphs>98</Paragraphs>
  <Slides>51</Slides>
  <Notes>6</Notes>
  <HiddenSlides>1</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51</vt:i4>
      </vt:variant>
    </vt:vector>
  </HeadingPairs>
  <TitlesOfParts>
    <vt:vector size="58" baseType="lpstr">
      <vt:lpstr>MS PGothic</vt:lpstr>
      <vt:lpstr>MS PGothic</vt:lpstr>
      <vt:lpstr>Arial</vt:lpstr>
      <vt:lpstr>Calibri</vt:lpstr>
      <vt:lpstr>Comic Sans MS</vt:lpstr>
      <vt:lpstr>Diseño predeterminado</vt:lpstr>
      <vt:lpstr>Gráfico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Quádruplo Objetivo</vt:lpstr>
      <vt:lpstr>Se a Atenção Básica e forte...</vt:lpstr>
      <vt:lpstr>Presentación de PowerPoint</vt:lpstr>
      <vt:lpstr>Maior satisfação do paciente está associada a ...…</vt:lpstr>
      <vt:lpstr>Se não houver diagnóstico ...</vt:lpstr>
      <vt:lpstr>Quão estressante é o trabalho do médico da AP?</vt:lpstr>
      <vt:lpstr>Presentación de PowerPoint</vt:lpstr>
      <vt:lpstr>Trabalho diário na AP</vt:lpstr>
      <vt:lpstr>Presentación de PowerPoint</vt:lpstr>
      <vt:lpstr>Presentación de PowerPoint</vt:lpstr>
      <vt:lpstr>Médicos de Atención Primaria. Commonwealth Fund, Dic. 2015 </vt:lpstr>
      <vt:lpstr>Os 4 atributos de Barbara Starfield permanecem válidos?</vt:lpstr>
      <vt:lpstr>Acceso ilimitado</vt:lpstr>
      <vt:lpstr>Presentación de PowerPoint</vt:lpstr>
      <vt:lpstr>Physician Dissatisfaction with Time Spent per Patient</vt:lpstr>
      <vt:lpstr>Para cada hora de atenção direta, duas horas são usadas para concluir o HCE e mais 1-2 horas de trabalho administrativo fora do horário de trabalho</vt:lpstr>
      <vt:lpstr>Accesibilidad % de posibilidad de obtener un turno por teléfono en LAC (Rubén Torres, ISALUD, 2016)</vt:lpstr>
      <vt:lpstr>Presentación de PowerPoint</vt:lpstr>
      <vt:lpstr>Presentación de PowerPoint</vt:lpstr>
      <vt:lpstr>Presentación de PowerPoint</vt:lpstr>
      <vt:lpstr>Presentación de PowerPoint</vt:lpstr>
      <vt:lpstr> Você acha que eles o conhecem em seu lugar habitual de atenção? (Rubén Torres, ISALUD, 2016)</vt:lpstr>
      <vt:lpstr>Presentación de PowerPoint</vt:lpstr>
      <vt:lpstr>Presentación de PowerPoint</vt:lpstr>
      <vt:lpstr>Presentación de PowerPoint</vt:lpstr>
      <vt:lpstr>Presentación de PowerPoint</vt:lpstr>
      <vt:lpstr>Presentación de PowerPoint</vt:lpstr>
      <vt:lpstr>As funções essenciais do médico de familia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JCC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José Carmona Calvo</dc:creator>
  <cp:lastModifiedBy>Sergio Minue Lorenzo</cp:lastModifiedBy>
  <cp:revision>301</cp:revision>
  <dcterms:created xsi:type="dcterms:W3CDTF">2019-05-22T14:04:15Z</dcterms:created>
  <dcterms:modified xsi:type="dcterms:W3CDTF">2019-10-29T12:27:47Z</dcterms:modified>
</cp:coreProperties>
</file>