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76" r:id="rId2"/>
  </p:sldMasterIdLst>
  <p:notesMasterIdLst>
    <p:notesMasterId r:id="rId18"/>
  </p:notesMasterIdLst>
  <p:sldIdLst>
    <p:sldId id="256" r:id="rId3"/>
    <p:sldId id="267" r:id="rId4"/>
    <p:sldId id="269" r:id="rId5"/>
    <p:sldId id="272" r:id="rId6"/>
    <p:sldId id="257" r:id="rId7"/>
    <p:sldId id="268" r:id="rId8"/>
    <p:sldId id="258" r:id="rId9"/>
    <p:sldId id="259" r:id="rId10"/>
    <p:sldId id="261" r:id="rId11"/>
    <p:sldId id="262" r:id="rId12"/>
    <p:sldId id="263" r:id="rId13"/>
    <p:sldId id="264" r:id="rId14"/>
    <p:sldId id="265" r:id="rId15"/>
    <p:sldId id="283" r:id="rId16"/>
    <p:sldId id="266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rbel" panose="020B0503020204020204" pitchFamily="34" charset="0"/>
      <p:regular r:id="rId23"/>
      <p:bold r:id="rId24"/>
      <p:italic r:id="rId25"/>
      <p:boldItalic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Roboto Medium" panose="020B0604020202020204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7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heme" Target="theme/theme1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2A8C18-74AC-4D5E-B83F-671DAB8DF816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9AAE6DF-74A5-4438-B0BB-3F86115604C9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dirty="0"/>
            <a:t>Promoção da alimentação adequada e saudável.</a:t>
          </a:r>
          <a:endParaRPr lang="en-US" dirty="0"/>
        </a:p>
      </dgm:t>
    </dgm:pt>
    <dgm:pt modelId="{7B90C69F-EC54-4C41-BC71-67C0AFAA63A7}" type="parTrans" cxnId="{7B0D4A50-7D9A-4CE1-B5FD-2272B98815F8}">
      <dgm:prSet/>
      <dgm:spPr/>
      <dgm:t>
        <a:bodyPr/>
        <a:lstStyle/>
        <a:p>
          <a:endParaRPr lang="en-US"/>
        </a:p>
      </dgm:t>
    </dgm:pt>
    <dgm:pt modelId="{915B1604-865F-4574-84E0-F97CE2EDA7F2}" type="sibTrans" cxnId="{7B0D4A50-7D9A-4CE1-B5FD-2272B98815F8}">
      <dgm:prSet/>
      <dgm:spPr/>
      <dgm:t>
        <a:bodyPr/>
        <a:lstStyle/>
        <a:p>
          <a:endParaRPr lang="en-US"/>
        </a:p>
      </dgm:t>
    </dgm:pt>
    <dgm:pt modelId="{3FC5DD1C-FE06-4670-8704-BB7DFE2E5D84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dirty="0"/>
            <a:t>Diretriz: II – Estimular as ações intersetoriais, buscando parcerias que propiciem o desenvolvimento integral das ações de promoção </a:t>
          </a:r>
          <a:r>
            <a:rPr lang="en-US" dirty="0"/>
            <a:t>da saúde.</a:t>
          </a:r>
        </a:p>
      </dgm:t>
    </dgm:pt>
    <dgm:pt modelId="{FE270984-C0D7-4AC2-AA7F-8F7ED4D04021}" type="parTrans" cxnId="{0718A6A4-40BC-4471-93F6-CDC3A5ADD275}">
      <dgm:prSet/>
      <dgm:spPr/>
      <dgm:t>
        <a:bodyPr/>
        <a:lstStyle/>
        <a:p>
          <a:endParaRPr lang="en-US"/>
        </a:p>
      </dgm:t>
    </dgm:pt>
    <dgm:pt modelId="{DA2DE3C6-18F0-4175-85C4-05BA9A1A11E3}" type="sibTrans" cxnId="{0718A6A4-40BC-4471-93F6-CDC3A5ADD275}">
      <dgm:prSet/>
      <dgm:spPr/>
      <dgm:t>
        <a:bodyPr/>
        <a:lstStyle/>
        <a:p>
          <a:endParaRPr lang="en-US"/>
        </a:p>
      </dgm:t>
    </dgm:pt>
    <dgm:pt modelId="{27E42BC5-2324-420E-BCBE-BDDE379C3BFF}">
      <dgm:prSet/>
      <dgm:spPr/>
      <dgm:t>
        <a:bodyPr/>
        <a:lstStyle/>
        <a:p>
          <a:r>
            <a:rPr lang="pt-BR" dirty="0"/>
            <a:t>Redução da perpetuação sobre habilidades culinárias.</a:t>
          </a:r>
          <a:br>
            <a:rPr lang="pt-BR" dirty="0"/>
          </a:br>
          <a:r>
            <a:rPr lang="pt-BR" dirty="0"/>
            <a:t>Falta de informações confiáveis sobre os alimentos.</a:t>
          </a:r>
          <a:endParaRPr lang="en-US" dirty="0"/>
        </a:p>
      </dgm:t>
    </dgm:pt>
    <dgm:pt modelId="{53A945E6-D418-4C41-9A05-ECD5440AC043}" type="parTrans" cxnId="{A360DA7B-DC00-4D7B-AFDE-9D7F3BE717D8}">
      <dgm:prSet/>
      <dgm:spPr/>
      <dgm:t>
        <a:bodyPr/>
        <a:lstStyle/>
        <a:p>
          <a:endParaRPr lang="en-US"/>
        </a:p>
      </dgm:t>
    </dgm:pt>
    <dgm:pt modelId="{34ECD993-F2F4-4BCE-A661-7DB88A2EF1D9}" type="sibTrans" cxnId="{A360DA7B-DC00-4D7B-AFDE-9D7F3BE717D8}">
      <dgm:prSet/>
      <dgm:spPr/>
      <dgm:t>
        <a:bodyPr/>
        <a:lstStyle/>
        <a:p>
          <a:endParaRPr lang="en-US"/>
        </a:p>
      </dgm:t>
    </dgm:pt>
    <dgm:pt modelId="{76F4B45B-5DCE-4C21-8654-EF791A232CCB}">
      <dgm:prSet/>
      <dgm:spPr>
        <a:solidFill>
          <a:srgbClr val="002060"/>
        </a:solidFill>
      </dgm:spPr>
      <dgm:t>
        <a:bodyPr/>
        <a:lstStyle/>
        <a:p>
          <a:r>
            <a:rPr lang="pt-BR" dirty="0"/>
            <a:t>Estimular os sentidos, apreciando os alimentos, seus sabores, aromas e suas apresentações, torna o ato de comer ainda mais prazeroso e significa cultura, alegria, convívio e troca. </a:t>
          </a:r>
          <a:endParaRPr lang="en-US" dirty="0"/>
        </a:p>
      </dgm:t>
    </dgm:pt>
    <dgm:pt modelId="{9EDB53C3-5ECF-404D-8C2A-842EF5126DFF}" type="parTrans" cxnId="{6A9BD806-17DC-497B-889D-F7550211CB61}">
      <dgm:prSet/>
      <dgm:spPr/>
      <dgm:t>
        <a:bodyPr/>
        <a:lstStyle/>
        <a:p>
          <a:endParaRPr lang="en-US"/>
        </a:p>
      </dgm:t>
    </dgm:pt>
    <dgm:pt modelId="{BDECFA1B-DA34-4A80-AAAE-910CF670AD12}" type="sibTrans" cxnId="{6A9BD806-17DC-497B-889D-F7550211CB61}">
      <dgm:prSet/>
      <dgm:spPr/>
      <dgm:t>
        <a:bodyPr/>
        <a:lstStyle/>
        <a:p>
          <a:endParaRPr lang="en-US"/>
        </a:p>
      </dgm:t>
    </dgm:pt>
    <dgm:pt modelId="{0939867A-D717-4FB9-96DF-00E1C6B6F214}" type="pres">
      <dgm:prSet presAssocID="{B62A8C18-74AC-4D5E-B83F-671DAB8DF816}" presName="linear" presStyleCnt="0">
        <dgm:presLayoutVars>
          <dgm:dir/>
          <dgm:resizeHandles val="exact"/>
        </dgm:presLayoutVars>
      </dgm:prSet>
      <dgm:spPr/>
    </dgm:pt>
    <dgm:pt modelId="{ED3AE9D5-66B2-4C8F-8378-0BF5FB89BFE0}" type="pres">
      <dgm:prSet presAssocID="{D9AAE6DF-74A5-4438-B0BB-3F86115604C9}" presName="comp" presStyleCnt="0"/>
      <dgm:spPr/>
    </dgm:pt>
    <dgm:pt modelId="{55F6E68C-A4A0-4190-B99C-2A218F83BE61}" type="pres">
      <dgm:prSet presAssocID="{D9AAE6DF-74A5-4438-B0BB-3F86115604C9}" presName="box" presStyleLbl="node1" presStyleIdx="0" presStyleCnt="4"/>
      <dgm:spPr/>
    </dgm:pt>
    <dgm:pt modelId="{6F0792F6-BAB7-4275-850E-367D56916695}" type="pres">
      <dgm:prSet presAssocID="{D9AAE6DF-74A5-4438-B0BB-3F86115604C9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A948127-F513-49E9-9928-82C607CF2670}" type="pres">
      <dgm:prSet presAssocID="{D9AAE6DF-74A5-4438-B0BB-3F86115604C9}" presName="text" presStyleLbl="node1" presStyleIdx="0" presStyleCnt="4">
        <dgm:presLayoutVars>
          <dgm:bulletEnabled val="1"/>
        </dgm:presLayoutVars>
      </dgm:prSet>
      <dgm:spPr/>
    </dgm:pt>
    <dgm:pt modelId="{2539877F-7F4B-4E6F-8E24-AF2B4B893174}" type="pres">
      <dgm:prSet presAssocID="{915B1604-865F-4574-84E0-F97CE2EDA7F2}" presName="spacer" presStyleCnt="0"/>
      <dgm:spPr/>
    </dgm:pt>
    <dgm:pt modelId="{97D1CAA9-CF4F-423B-BC04-875F456AFE19}" type="pres">
      <dgm:prSet presAssocID="{3FC5DD1C-FE06-4670-8704-BB7DFE2E5D84}" presName="comp" presStyleCnt="0"/>
      <dgm:spPr/>
    </dgm:pt>
    <dgm:pt modelId="{616F2EE1-591C-478B-B8B5-DF2383783FF8}" type="pres">
      <dgm:prSet presAssocID="{3FC5DD1C-FE06-4670-8704-BB7DFE2E5D84}" presName="box" presStyleLbl="node1" presStyleIdx="1" presStyleCnt="4"/>
      <dgm:spPr/>
    </dgm:pt>
    <dgm:pt modelId="{55B8DE2D-AA4E-491B-8C9C-FEB0411AE491}" type="pres">
      <dgm:prSet presAssocID="{3FC5DD1C-FE06-4670-8704-BB7DFE2E5D84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AA293F7-A2E1-41C4-9809-BFFC2C31959E}" type="pres">
      <dgm:prSet presAssocID="{3FC5DD1C-FE06-4670-8704-BB7DFE2E5D84}" presName="text" presStyleLbl="node1" presStyleIdx="1" presStyleCnt="4">
        <dgm:presLayoutVars>
          <dgm:bulletEnabled val="1"/>
        </dgm:presLayoutVars>
      </dgm:prSet>
      <dgm:spPr/>
    </dgm:pt>
    <dgm:pt modelId="{67FBCF71-EBB8-4EAD-9B62-8060F8C6BC22}" type="pres">
      <dgm:prSet presAssocID="{DA2DE3C6-18F0-4175-85C4-05BA9A1A11E3}" presName="spacer" presStyleCnt="0"/>
      <dgm:spPr/>
    </dgm:pt>
    <dgm:pt modelId="{039355FE-CC14-40DF-92B7-614D8A193B11}" type="pres">
      <dgm:prSet presAssocID="{27E42BC5-2324-420E-BCBE-BDDE379C3BFF}" presName="comp" presStyleCnt="0"/>
      <dgm:spPr/>
    </dgm:pt>
    <dgm:pt modelId="{1D9455B8-90CA-45FE-8146-D997F93DFEE9}" type="pres">
      <dgm:prSet presAssocID="{27E42BC5-2324-420E-BCBE-BDDE379C3BFF}" presName="box" presStyleLbl="node1" presStyleIdx="2" presStyleCnt="4" custLinFactNeighborX="357" custLinFactNeighborY="-1191"/>
      <dgm:spPr/>
    </dgm:pt>
    <dgm:pt modelId="{8A8C7349-321C-4C30-BC70-4551103DD7A0}" type="pres">
      <dgm:prSet presAssocID="{27E42BC5-2324-420E-BCBE-BDDE379C3BFF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57202AE-71CE-4DBB-A1EB-E3F03D528DAB}" type="pres">
      <dgm:prSet presAssocID="{27E42BC5-2324-420E-BCBE-BDDE379C3BFF}" presName="text" presStyleLbl="node1" presStyleIdx="2" presStyleCnt="4">
        <dgm:presLayoutVars>
          <dgm:bulletEnabled val="1"/>
        </dgm:presLayoutVars>
      </dgm:prSet>
      <dgm:spPr/>
    </dgm:pt>
    <dgm:pt modelId="{6E3350DE-3D8F-4C47-BBA2-9463397BA5FD}" type="pres">
      <dgm:prSet presAssocID="{34ECD993-F2F4-4BCE-A661-7DB88A2EF1D9}" presName="spacer" presStyleCnt="0"/>
      <dgm:spPr/>
    </dgm:pt>
    <dgm:pt modelId="{1A79CBF6-D0E6-474D-9597-427520AA2D89}" type="pres">
      <dgm:prSet presAssocID="{76F4B45B-5DCE-4C21-8654-EF791A232CCB}" presName="comp" presStyleCnt="0"/>
      <dgm:spPr/>
    </dgm:pt>
    <dgm:pt modelId="{41DE4908-20DA-4F90-A384-1DB5CF045F8D}" type="pres">
      <dgm:prSet presAssocID="{76F4B45B-5DCE-4C21-8654-EF791A232CCB}" presName="box" presStyleLbl="node1" presStyleIdx="3" presStyleCnt="4"/>
      <dgm:spPr/>
    </dgm:pt>
    <dgm:pt modelId="{AF0B6624-F126-4E58-B889-6A17F3B6971D}" type="pres">
      <dgm:prSet presAssocID="{76F4B45B-5DCE-4C21-8654-EF791A232CCB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F62A156-D6C3-49DC-960B-0902F5EFE4DC}" type="pres">
      <dgm:prSet presAssocID="{76F4B45B-5DCE-4C21-8654-EF791A232CCB}" presName="text" presStyleLbl="node1" presStyleIdx="3" presStyleCnt="4">
        <dgm:presLayoutVars>
          <dgm:bulletEnabled val="1"/>
        </dgm:presLayoutVars>
      </dgm:prSet>
      <dgm:spPr/>
    </dgm:pt>
  </dgm:ptLst>
  <dgm:cxnLst>
    <dgm:cxn modelId="{6A9BD806-17DC-497B-889D-F7550211CB61}" srcId="{B62A8C18-74AC-4D5E-B83F-671DAB8DF816}" destId="{76F4B45B-5DCE-4C21-8654-EF791A232CCB}" srcOrd="3" destOrd="0" parTransId="{9EDB53C3-5ECF-404D-8C2A-842EF5126DFF}" sibTransId="{BDECFA1B-DA34-4A80-AAAE-910CF670AD12}"/>
    <dgm:cxn modelId="{7BC12C18-E1FE-4FDE-A103-F0959B0E62FE}" type="presOf" srcId="{76F4B45B-5DCE-4C21-8654-EF791A232CCB}" destId="{8F62A156-D6C3-49DC-960B-0902F5EFE4DC}" srcOrd="1" destOrd="0" presId="urn:microsoft.com/office/officeart/2005/8/layout/vList4"/>
    <dgm:cxn modelId="{BBB7661E-BD9E-47BE-BB05-50E4D6865EFB}" type="presOf" srcId="{D9AAE6DF-74A5-4438-B0BB-3F86115604C9}" destId="{55F6E68C-A4A0-4190-B99C-2A218F83BE61}" srcOrd="0" destOrd="0" presId="urn:microsoft.com/office/officeart/2005/8/layout/vList4"/>
    <dgm:cxn modelId="{B0667A32-E60A-4D4F-A278-81534FAFEF67}" type="presOf" srcId="{B62A8C18-74AC-4D5E-B83F-671DAB8DF816}" destId="{0939867A-D717-4FB9-96DF-00E1C6B6F214}" srcOrd="0" destOrd="0" presId="urn:microsoft.com/office/officeart/2005/8/layout/vList4"/>
    <dgm:cxn modelId="{7B0D4A50-7D9A-4CE1-B5FD-2272B98815F8}" srcId="{B62A8C18-74AC-4D5E-B83F-671DAB8DF816}" destId="{D9AAE6DF-74A5-4438-B0BB-3F86115604C9}" srcOrd="0" destOrd="0" parTransId="{7B90C69F-EC54-4C41-BC71-67C0AFAA63A7}" sibTransId="{915B1604-865F-4574-84E0-F97CE2EDA7F2}"/>
    <dgm:cxn modelId="{90C66251-E392-4927-85C4-EBDE93E01016}" type="presOf" srcId="{27E42BC5-2324-420E-BCBE-BDDE379C3BFF}" destId="{1D9455B8-90CA-45FE-8146-D997F93DFEE9}" srcOrd="0" destOrd="0" presId="urn:microsoft.com/office/officeart/2005/8/layout/vList4"/>
    <dgm:cxn modelId="{A360DA7B-DC00-4D7B-AFDE-9D7F3BE717D8}" srcId="{B62A8C18-74AC-4D5E-B83F-671DAB8DF816}" destId="{27E42BC5-2324-420E-BCBE-BDDE379C3BFF}" srcOrd="2" destOrd="0" parTransId="{53A945E6-D418-4C41-9A05-ECD5440AC043}" sibTransId="{34ECD993-F2F4-4BCE-A661-7DB88A2EF1D9}"/>
    <dgm:cxn modelId="{46417786-DFE2-400B-86A2-D9A47D036D43}" type="presOf" srcId="{D9AAE6DF-74A5-4438-B0BB-3F86115604C9}" destId="{0A948127-F513-49E9-9928-82C607CF2670}" srcOrd="1" destOrd="0" presId="urn:microsoft.com/office/officeart/2005/8/layout/vList4"/>
    <dgm:cxn modelId="{0718A6A4-40BC-4471-93F6-CDC3A5ADD275}" srcId="{B62A8C18-74AC-4D5E-B83F-671DAB8DF816}" destId="{3FC5DD1C-FE06-4670-8704-BB7DFE2E5D84}" srcOrd="1" destOrd="0" parTransId="{FE270984-C0D7-4AC2-AA7F-8F7ED4D04021}" sibTransId="{DA2DE3C6-18F0-4175-85C4-05BA9A1A11E3}"/>
    <dgm:cxn modelId="{AE92FFAA-2513-4E20-828D-2A52E6E18026}" type="presOf" srcId="{3FC5DD1C-FE06-4670-8704-BB7DFE2E5D84}" destId="{4AA293F7-A2E1-41C4-9809-BFFC2C31959E}" srcOrd="1" destOrd="0" presId="urn:microsoft.com/office/officeart/2005/8/layout/vList4"/>
    <dgm:cxn modelId="{BF23BBBC-435A-49D1-B194-A795E82A548D}" type="presOf" srcId="{3FC5DD1C-FE06-4670-8704-BB7DFE2E5D84}" destId="{616F2EE1-591C-478B-B8B5-DF2383783FF8}" srcOrd="0" destOrd="0" presId="urn:microsoft.com/office/officeart/2005/8/layout/vList4"/>
    <dgm:cxn modelId="{82655AD0-9BA0-4ED5-8129-4DAB51B76330}" type="presOf" srcId="{27E42BC5-2324-420E-BCBE-BDDE379C3BFF}" destId="{F57202AE-71CE-4DBB-A1EB-E3F03D528DAB}" srcOrd="1" destOrd="0" presId="urn:microsoft.com/office/officeart/2005/8/layout/vList4"/>
    <dgm:cxn modelId="{0BD30AF6-2C0E-4394-93FA-2944DDE3A451}" type="presOf" srcId="{76F4B45B-5DCE-4C21-8654-EF791A232CCB}" destId="{41DE4908-20DA-4F90-A384-1DB5CF045F8D}" srcOrd="0" destOrd="0" presId="urn:microsoft.com/office/officeart/2005/8/layout/vList4"/>
    <dgm:cxn modelId="{71B96F79-788D-4B74-96FD-630C671BDB43}" type="presParOf" srcId="{0939867A-D717-4FB9-96DF-00E1C6B6F214}" destId="{ED3AE9D5-66B2-4C8F-8378-0BF5FB89BFE0}" srcOrd="0" destOrd="0" presId="urn:microsoft.com/office/officeart/2005/8/layout/vList4"/>
    <dgm:cxn modelId="{F1B2026D-C81E-4ADA-BA1E-EA463C0ED15D}" type="presParOf" srcId="{ED3AE9D5-66B2-4C8F-8378-0BF5FB89BFE0}" destId="{55F6E68C-A4A0-4190-B99C-2A218F83BE61}" srcOrd="0" destOrd="0" presId="urn:microsoft.com/office/officeart/2005/8/layout/vList4"/>
    <dgm:cxn modelId="{49165BA8-E3B9-4516-AE43-BC68450286EF}" type="presParOf" srcId="{ED3AE9D5-66B2-4C8F-8378-0BF5FB89BFE0}" destId="{6F0792F6-BAB7-4275-850E-367D56916695}" srcOrd="1" destOrd="0" presId="urn:microsoft.com/office/officeart/2005/8/layout/vList4"/>
    <dgm:cxn modelId="{66BA65D1-24A3-4BDC-B141-FAAD491A0E98}" type="presParOf" srcId="{ED3AE9D5-66B2-4C8F-8378-0BF5FB89BFE0}" destId="{0A948127-F513-49E9-9928-82C607CF2670}" srcOrd="2" destOrd="0" presId="urn:microsoft.com/office/officeart/2005/8/layout/vList4"/>
    <dgm:cxn modelId="{7835D5A0-45F0-4C11-B200-79339030A136}" type="presParOf" srcId="{0939867A-D717-4FB9-96DF-00E1C6B6F214}" destId="{2539877F-7F4B-4E6F-8E24-AF2B4B893174}" srcOrd="1" destOrd="0" presId="urn:microsoft.com/office/officeart/2005/8/layout/vList4"/>
    <dgm:cxn modelId="{BB850AA0-8199-439A-B3F3-39D3BCB11B71}" type="presParOf" srcId="{0939867A-D717-4FB9-96DF-00E1C6B6F214}" destId="{97D1CAA9-CF4F-423B-BC04-875F456AFE19}" srcOrd="2" destOrd="0" presId="urn:microsoft.com/office/officeart/2005/8/layout/vList4"/>
    <dgm:cxn modelId="{34FCDA71-7ED7-4743-9153-5DB94B4F653D}" type="presParOf" srcId="{97D1CAA9-CF4F-423B-BC04-875F456AFE19}" destId="{616F2EE1-591C-478B-B8B5-DF2383783FF8}" srcOrd="0" destOrd="0" presId="urn:microsoft.com/office/officeart/2005/8/layout/vList4"/>
    <dgm:cxn modelId="{F1C1FEB6-0EDA-4511-BEE0-C007CF5D2176}" type="presParOf" srcId="{97D1CAA9-CF4F-423B-BC04-875F456AFE19}" destId="{55B8DE2D-AA4E-491B-8C9C-FEB0411AE491}" srcOrd="1" destOrd="0" presId="urn:microsoft.com/office/officeart/2005/8/layout/vList4"/>
    <dgm:cxn modelId="{886B574C-E22F-4F34-8D05-164CE5C4010B}" type="presParOf" srcId="{97D1CAA9-CF4F-423B-BC04-875F456AFE19}" destId="{4AA293F7-A2E1-41C4-9809-BFFC2C31959E}" srcOrd="2" destOrd="0" presId="urn:microsoft.com/office/officeart/2005/8/layout/vList4"/>
    <dgm:cxn modelId="{5DAE5E58-B128-456C-8A82-62835F17DED7}" type="presParOf" srcId="{0939867A-D717-4FB9-96DF-00E1C6B6F214}" destId="{67FBCF71-EBB8-4EAD-9B62-8060F8C6BC22}" srcOrd="3" destOrd="0" presId="urn:microsoft.com/office/officeart/2005/8/layout/vList4"/>
    <dgm:cxn modelId="{22F6C93C-062D-4EBC-89C2-042708D26F6B}" type="presParOf" srcId="{0939867A-D717-4FB9-96DF-00E1C6B6F214}" destId="{039355FE-CC14-40DF-92B7-614D8A193B11}" srcOrd="4" destOrd="0" presId="urn:microsoft.com/office/officeart/2005/8/layout/vList4"/>
    <dgm:cxn modelId="{D8C52412-DBB5-46EB-A632-36CD8928348E}" type="presParOf" srcId="{039355FE-CC14-40DF-92B7-614D8A193B11}" destId="{1D9455B8-90CA-45FE-8146-D997F93DFEE9}" srcOrd="0" destOrd="0" presId="urn:microsoft.com/office/officeart/2005/8/layout/vList4"/>
    <dgm:cxn modelId="{5FB4D808-1A2D-48FA-AABA-A558B775587A}" type="presParOf" srcId="{039355FE-CC14-40DF-92B7-614D8A193B11}" destId="{8A8C7349-321C-4C30-BC70-4551103DD7A0}" srcOrd="1" destOrd="0" presId="urn:microsoft.com/office/officeart/2005/8/layout/vList4"/>
    <dgm:cxn modelId="{8E459E4D-FED3-4FA6-9296-5A291033E57E}" type="presParOf" srcId="{039355FE-CC14-40DF-92B7-614D8A193B11}" destId="{F57202AE-71CE-4DBB-A1EB-E3F03D528DAB}" srcOrd="2" destOrd="0" presId="urn:microsoft.com/office/officeart/2005/8/layout/vList4"/>
    <dgm:cxn modelId="{2B8F9AFD-8B4C-4929-B0E0-93139E3299D0}" type="presParOf" srcId="{0939867A-D717-4FB9-96DF-00E1C6B6F214}" destId="{6E3350DE-3D8F-4C47-BBA2-9463397BA5FD}" srcOrd="5" destOrd="0" presId="urn:microsoft.com/office/officeart/2005/8/layout/vList4"/>
    <dgm:cxn modelId="{F645E43D-97E3-4384-8908-CE349BF415B6}" type="presParOf" srcId="{0939867A-D717-4FB9-96DF-00E1C6B6F214}" destId="{1A79CBF6-D0E6-474D-9597-427520AA2D89}" srcOrd="6" destOrd="0" presId="urn:microsoft.com/office/officeart/2005/8/layout/vList4"/>
    <dgm:cxn modelId="{D1BDDCBF-0C5E-48CF-BF10-3C4E7189F352}" type="presParOf" srcId="{1A79CBF6-D0E6-474D-9597-427520AA2D89}" destId="{41DE4908-20DA-4F90-A384-1DB5CF045F8D}" srcOrd="0" destOrd="0" presId="urn:microsoft.com/office/officeart/2005/8/layout/vList4"/>
    <dgm:cxn modelId="{4A2DC1CB-6076-424D-B4EB-2AE27F8AA9B2}" type="presParOf" srcId="{1A79CBF6-D0E6-474D-9597-427520AA2D89}" destId="{AF0B6624-F126-4E58-B889-6A17F3B6971D}" srcOrd="1" destOrd="0" presId="urn:microsoft.com/office/officeart/2005/8/layout/vList4"/>
    <dgm:cxn modelId="{C634F9D9-AD4B-4AE4-9604-AFB0B2317C32}" type="presParOf" srcId="{1A79CBF6-D0E6-474D-9597-427520AA2D89}" destId="{8F62A156-D6C3-49DC-960B-0902F5EFE4D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6E68C-A4A0-4190-B99C-2A218F83BE61}">
      <dsp:nvSpPr>
        <dsp:cNvPr id="0" name=""/>
        <dsp:cNvSpPr/>
      </dsp:nvSpPr>
      <dsp:spPr>
        <a:xfrm>
          <a:off x="0" y="0"/>
          <a:ext cx="6871398" cy="104960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Promoção da alimentação adequada e saudável.</a:t>
          </a:r>
          <a:endParaRPr lang="en-US" sz="1600" kern="1200" dirty="0"/>
        </a:p>
      </dsp:txBody>
      <dsp:txXfrm>
        <a:off x="1479240" y="0"/>
        <a:ext cx="5392157" cy="1049609"/>
      </dsp:txXfrm>
    </dsp:sp>
    <dsp:sp modelId="{6F0792F6-BAB7-4275-850E-367D56916695}">
      <dsp:nvSpPr>
        <dsp:cNvPr id="0" name=""/>
        <dsp:cNvSpPr/>
      </dsp:nvSpPr>
      <dsp:spPr>
        <a:xfrm>
          <a:off x="104960" y="104960"/>
          <a:ext cx="1374279" cy="839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F2EE1-591C-478B-B8B5-DF2383783FF8}">
      <dsp:nvSpPr>
        <dsp:cNvPr id="0" name=""/>
        <dsp:cNvSpPr/>
      </dsp:nvSpPr>
      <dsp:spPr>
        <a:xfrm>
          <a:off x="0" y="1154570"/>
          <a:ext cx="6871398" cy="10496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Diretriz: II – Estimular as ações intersetoriais, buscando parcerias que propiciem o desenvolvimento integral das ações de promoção </a:t>
          </a:r>
          <a:r>
            <a:rPr lang="en-US" sz="1600" kern="1200" dirty="0"/>
            <a:t>da saúde.</a:t>
          </a:r>
        </a:p>
      </dsp:txBody>
      <dsp:txXfrm>
        <a:off x="1479240" y="1154570"/>
        <a:ext cx="5392157" cy="1049609"/>
      </dsp:txXfrm>
    </dsp:sp>
    <dsp:sp modelId="{55B8DE2D-AA4E-491B-8C9C-FEB0411AE491}">
      <dsp:nvSpPr>
        <dsp:cNvPr id="0" name=""/>
        <dsp:cNvSpPr/>
      </dsp:nvSpPr>
      <dsp:spPr>
        <a:xfrm>
          <a:off x="104960" y="1259531"/>
          <a:ext cx="1374279" cy="839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455B8-90CA-45FE-8146-D997F93DFEE9}">
      <dsp:nvSpPr>
        <dsp:cNvPr id="0" name=""/>
        <dsp:cNvSpPr/>
      </dsp:nvSpPr>
      <dsp:spPr>
        <a:xfrm>
          <a:off x="0" y="2296639"/>
          <a:ext cx="6871398" cy="1049609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Redução da perpetuação sobre habilidades culinárias.</a:t>
          </a:r>
          <a:br>
            <a:rPr lang="pt-BR" sz="1600" kern="1200" dirty="0"/>
          </a:br>
          <a:r>
            <a:rPr lang="pt-BR" sz="1600" kern="1200" dirty="0"/>
            <a:t>Falta de informações confiáveis sobre os alimentos.</a:t>
          </a:r>
          <a:endParaRPr lang="en-US" sz="1600" kern="1200" dirty="0"/>
        </a:p>
      </dsp:txBody>
      <dsp:txXfrm>
        <a:off x="1479240" y="2296639"/>
        <a:ext cx="5392157" cy="1049609"/>
      </dsp:txXfrm>
    </dsp:sp>
    <dsp:sp modelId="{8A8C7349-321C-4C30-BC70-4551103DD7A0}">
      <dsp:nvSpPr>
        <dsp:cNvPr id="0" name=""/>
        <dsp:cNvSpPr/>
      </dsp:nvSpPr>
      <dsp:spPr>
        <a:xfrm>
          <a:off x="104960" y="2414101"/>
          <a:ext cx="1374279" cy="839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E4908-20DA-4F90-A384-1DB5CF045F8D}">
      <dsp:nvSpPr>
        <dsp:cNvPr id="0" name=""/>
        <dsp:cNvSpPr/>
      </dsp:nvSpPr>
      <dsp:spPr>
        <a:xfrm>
          <a:off x="0" y="3463710"/>
          <a:ext cx="6871398" cy="1049609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Estimular os sentidos, apreciando os alimentos, seus sabores, aromas e suas apresentações, torna o ato de comer ainda mais prazeroso e significa cultura, alegria, convívio e troca. </a:t>
          </a:r>
          <a:endParaRPr lang="en-US" sz="1600" kern="1200" dirty="0"/>
        </a:p>
      </dsp:txBody>
      <dsp:txXfrm>
        <a:off x="1479240" y="3463710"/>
        <a:ext cx="5392157" cy="1049609"/>
      </dsp:txXfrm>
    </dsp:sp>
    <dsp:sp modelId="{AF0B6624-F126-4E58-B889-6A17F3B6971D}">
      <dsp:nvSpPr>
        <dsp:cNvPr id="0" name=""/>
        <dsp:cNvSpPr/>
      </dsp:nvSpPr>
      <dsp:spPr>
        <a:xfrm>
          <a:off x="104960" y="3568671"/>
          <a:ext cx="1374279" cy="839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6f73a0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6f73a0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6f73a0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6f73a0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6f73a0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6f73a0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488e47a3c_2_1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488e47a3c_2_1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488e47a3c_2_1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488e47a3c_2_1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488e47a3c_2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488e47a3c_2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488e47a3c_2_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488e47a3c_2_1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488e47a3c_2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488e47a3c_2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3872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5506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8579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492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300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76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332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9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65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79670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75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52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9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12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27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45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9782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3438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456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1613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1401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50779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346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53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D9474-A041-4734-AFD6-F28D4C131529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9A790-D7F8-42D5-BC07-AC3AB7C3EB9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0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g"/><Relationship Id="rId17" Type="http://schemas.openxmlformats.org/officeDocument/2006/relationships/image" Target="../media/image51.pn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1690576" y="91018"/>
            <a:ext cx="7298749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4C1130"/>
                </a:solidFill>
              </a:rPr>
              <a:t>Laboratório Culinário de Manguinhos: </a:t>
            </a:r>
            <a:endParaRPr>
              <a:solidFill>
                <a:srgbClr val="4C113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4C1130"/>
                </a:solidFill>
              </a:rPr>
              <a:t>Um Espaço de Promoção da Saúde</a:t>
            </a:r>
            <a:endParaRPr>
              <a:solidFill>
                <a:srgbClr val="4C113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0B244A-9E48-40BD-ABF5-F8DB83A0D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" y="562018"/>
            <a:ext cx="2583712" cy="136292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A91A37-46A6-4F4D-8F62-BB8FCC3F3988}"/>
              </a:ext>
            </a:extLst>
          </p:cNvPr>
          <p:cNvSpPr txBox="1"/>
          <p:nvPr/>
        </p:nvSpPr>
        <p:spPr>
          <a:xfrm>
            <a:off x="-42533" y="4263657"/>
            <a:ext cx="280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Rio de Janeiro, 29.03.2019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BB3206-9E9E-4B69-B817-4A3E66923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227" y="4604044"/>
            <a:ext cx="7650774" cy="52898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FE387AE-8AA7-45EA-925C-532EC3F587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89"/>
          <a:stretch/>
        </p:blipFill>
        <p:spPr>
          <a:xfrm>
            <a:off x="3129108" y="1065566"/>
            <a:ext cx="5314821" cy="33827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-53754" y="19001"/>
            <a:ext cx="3902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rgbClr val="000000"/>
                </a:solidFill>
              </a:rPr>
              <a:t>2016</a:t>
            </a:r>
            <a:endParaRPr sz="4000" dirty="0">
              <a:solidFill>
                <a:srgbClr val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4CAFDCF-4689-48C3-B17E-0D1F32B4B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5" y="1010838"/>
            <a:ext cx="3069856" cy="40931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83C1584-EADF-4ACA-B1A3-0C0F14981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68" b="16332"/>
          <a:stretch/>
        </p:blipFill>
        <p:spPr>
          <a:xfrm>
            <a:off x="3675321" y="19001"/>
            <a:ext cx="5468679" cy="243219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CE10816-BCF0-4141-9822-917E55ED17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41" b="9320"/>
          <a:stretch/>
        </p:blipFill>
        <p:spPr>
          <a:xfrm>
            <a:off x="3675321" y="2571750"/>
            <a:ext cx="5468679" cy="25322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902400" cy="587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rgbClr val="000000"/>
                </a:solidFill>
              </a:rPr>
              <a:t>2017</a:t>
            </a:r>
            <a:endParaRPr sz="4000" dirty="0">
              <a:solidFill>
                <a:srgbClr val="000000"/>
              </a:solidFill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l="11097" t="17709" r="4120" b="17703"/>
          <a:stretch/>
        </p:blipFill>
        <p:spPr>
          <a:xfrm>
            <a:off x="2858425" y="3027024"/>
            <a:ext cx="3303849" cy="202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l="8391" r="7269" b="17108"/>
          <a:stretch/>
        </p:blipFill>
        <p:spPr>
          <a:xfrm>
            <a:off x="2875225" y="1018049"/>
            <a:ext cx="3303848" cy="20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9074" y="1006500"/>
            <a:ext cx="2847967" cy="404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800" y="1018050"/>
            <a:ext cx="2300425" cy="40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902400" cy="6052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rgbClr val="000000"/>
                </a:solidFill>
              </a:rPr>
              <a:t>2018</a:t>
            </a:r>
            <a:endParaRPr sz="4000" dirty="0">
              <a:solidFill>
                <a:srgbClr val="000000"/>
              </a:solidFill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021" y="1129930"/>
            <a:ext cx="2974038" cy="19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1684" y="3160925"/>
            <a:ext cx="2974026" cy="19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292" y="1129925"/>
            <a:ext cx="2974032" cy="19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9776" y="3160925"/>
            <a:ext cx="2974026" cy="19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0" y="1129925"/>
            <a:ext cx="2974032" cy="19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00" y="3147372"/>
            <a:ext cx="2974026" cy="19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0" y="63797"/>
            <a:ext cx="4993947" cy="5669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rgbClr val="000000"/>
                </a:solidFill>
              </a:rPr>
              <a:t>Trabalhos acadêmicos</a:t>
            </a:r>
            <a:endParaRPr sz="3600" dirty="0">
              <a:solidFill>
                <a:srgbClr val="000000"/>
              </a:solidFill>
            </a:endParaRPr>
          </a:p>
        </p:txBody>
      </p:sp>
      <p:grpSp>
        <p:nvGrpSpPr>
          <p:cNvPr id="165" name="Google Shape;165;p22"/>
          <p:cNvGrpSpPr/>
          <p:nvPr/>
        </p:nvGrpSpPr>
        <p:grpSpPr>
          <a:xfrm>
            <a:off x="935664" y="1261977"/>
            <a:ext cx="7389629" cy="731700"/>
            <a:chOff x="931241" y="880977"/>
            <a:chExt cx="7080344" cy="731700"/>
          </a:xfrm>
        </p:grpSpPr>
        <p:sp>
          <p:nvSpPr>
            <p:cNvPr id="166" name="Google Shape;166;p22"/>
            <p:cNvSpPr txBox="1"/>
            <p:nvPr/>
          </p:nvSpPr>
          <p:spPr>
            <a:xfrm>
              <a:off x="931241" y="953670"/>
              <a:ext cx="1981802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200" dirty="0">
                  <a:solidFill>
                    <a:srgbClr val="00206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 2015 </a:t>
              </a:r>
              <a:endParaRPr sz="4200" dirty="0">
                <a:solidFill>
                  <a:srgbClr val="00206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2789785" y="880977"/>
              <a:ext cx="5221800" cy="731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68" name="Google Shape;168;p22"/>
            <p:cNvSpPr txBox="1"/>
            <p:nvPr/>
          </p:nvSpPr>
          <p:spPr>
            <a:xfrm>
              <a:off x="2855848" y="965253"/>
              <a:ext cx="4824342" cy="5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1 trabalho na SIAC (2 bolsistas)</a:t>
              </a:r>
              <a:endParaRPr sz="1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" name="Google Shape;169;p22"/>
          <p:cNvGrpSpPr/>
          <p:nvPr/>
        </p:nvGrpSpPr>
        <p:grpSpPr>
          <a:xfrm>
            <a:off x="244549" y="2143900"/>
            <a:ext cx="8080743" cy="756452"/>
            <a:chOff x="444180" y="1765338"/>
            <a:chExt cx="7205907" cy="756452"/>
          </a:xfrm>
        </p:grpSpPr>
        <p:sp>
          <p:nvSpPr>
            <p:cNvPr id="170" name="Google Shape;170;p22"/>
            <p:cNvSpPr txBox="1"/>
            <p:nvPr/>
          </p:nvSpPr>
          <p:spPr>
            <a:xfrm>
              <a:off x="444180" y="1815550"/>
              <a:ext cx="2093452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200" dirty="0">
                  <a:solidFill>
                    <a:srgbClr val="00206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2016</a:t>
              </a:r>
              <a:endParaRPr sz="4200" dirty="0">
                <a:solidFill>
                  <a:srgbClr val="00206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789787" y="1765338"/>
              <a:ext cx="4860300" cy="75645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 txBox="1"/>
            <p:nvPr/>
          </p:nvSpPr>
          <p:spPr>
            <a:xfrm>
              <a:off x="2789787" y="1971908"/>
              <a:ext cx="4808615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pt-BR" sz="1200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2 trabalhos apresentados na SIAC da UFRJ (2 bolsistas e 4 voluntários)</a:t>
              </a:r>
              <a:br>
                <a:rPr lang="pt-BR" sz="1200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1200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Premiação na IV MOSTRA DE EXPERIÊNCIAS DE ALIMENTAÇÃO E NUTRIÇÃO NO SUS</a:t>
              </a:r>
              <a:endParaRPr sz="12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3" name="Google Shape;173;p22"/>
          <p:cNvGrpSpPr/>
          <p:nvPr/>
        </p:nvGrpSpPr>
        <p:grpSpPr>
          <a:xfrm>
            <a:off x="1017677" y="3037794"/>
            <a:ext cx="7307615" cy="731700"/>
            <a:chOff x="1125244" y="2646056"/>
            <a:chExt cx="5970358" cy="731700"/>
          </a:xfrm>
          <a:solidFill>
            <a:schemeClr val="accent1">
              <a:lumMod val="75000"/>
            </a:schemeClr>
          </a:solidFill>
        </p:grpSpPr>
        <p:sp>
          <p:nvSpPr>
            <p:cNvPr id="174" name="Google Shape;174;p22"/>
            <p:cNvSpPr txBox="1"/>
            <p:nvPr/>
          </p:nvSpPr>
          <p:spPr>
            <a:xfrm>
              <a:off x="1125244" y="2689726"/>
              <a:ext cx="1286358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200" dirty="0">
                  <a:solidFill>
                    <a:srgbClr val="00206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2017</a:t>
              </a:r>
              <a:endParaRPr sz="4200" dirty="0">
                <a:solidFill>
                  <a:srgbClr val="00206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598002" y="2646056"/>
              <a:ext cx="4497600" cy="731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 txBox="1"/>
            <p:nvPr/>
          </p:nvSpPr>
          <p:spPr>
            <a:xfrm>
              <a:off x="2642625" y="2852992"/>
              <a:ext cx="4121663" cy="330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 trabalhos apresentados na SIAC da UFRJ, sendo 1 menção honrosa (4 bolsistas e 2 voluntários)</a:t>
              </a:r>
              <a:endParaRPr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7" name="Google Shape;177;p22"/>
          <p:cNvGrpSpPr/>
          <p:nvPr/>
        </p:nvGrpSpPr>
        <p:grpSpPr>
          <a:xfrm>
            <a:off x="1052976" y="3897236"/>
            <a:ext cx="7272314" cy="734572"/>
            <a:chOff x="1041466" y="3516236"/>
            <a:chExt cx="6215707" cy="734572"/>
          </a:xfrm>
        </p:grpSpPr>
        <p:sp>
          <p:nvSpPr>
            <p:cNvPr id="178" name="Google Shape;178;p22"/>
            <p:cNvSpPr txBox="1"/>
            <p:nvPr/>
          </p:nvSpPr>
          <p:spPr>
            <a:xfrm>
              <a:off x="1041466" y="3621108"/>
              <a:ext cx="1315551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200" dirty="0">
                  <a:solidFill>
                    <a:srgbClr val="00206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2018</a:t>
              </a:r>
              <a:endParaRPr sz="4200" dirty="0">
                <a:solidFill>
                  <a:srgbClr val="00206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552017" y="3516236"/>
              <a:ext cx="4705156" cy="731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 txBox="1"/>
            <p:nvPr/>
          </p:nvSpPr>
          <p:spPr>
            <a:xfrm>
              <a:off x="2658031" y="3737366"/>
              <a:ext cx="4549604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 trabalhos apresentados da SIAC da UFRJ (3 bolsistas e 1 voluntário)</a:t>
              </a:r>
              <a:endParaRPr sz="13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 trabalho apresentado no “Sabores e Saberes” - INJC/UFRJ</a:t>
              </a:r>
              <a:endParaRPr sz="13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6BEB87E-FDB6-44B8-878A-2A6D6AAF62C3}"/>
              </a:ext>
            </a:extLst>
          </p:cNvPr>
          <p:cNvSpPr/>
          <p:nvPr/>
        </p:nvSpPr>
        <p:spPr>
          <a:xfrm>
            <a:off x="0" y="348854"/>
            <a:ext cx="2808118" cy="445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https://dyn.web.whatsapp.com/pp?t=l&amp;u=5521988728515%40c.us&amp;i=1440382204&amp;ref=0%40quHwpRiBbC4wDBux58cIejtjgv5cUFRHVBeLsZzqZlgSrKrZpwuVSXjA&amp;tok=0%40uLDuSYVGnxNA6qNwz8rbqptsPMxA0QeIKL%2BbHILaWDt%2BzUy6oQNsjLUp4WeorMDPSenmAggLxlt%2Fbw%3D%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10" y="50025"/>
            <a:ext cx="1134000" cy="11340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yn.web.whatsapp.com/pp?t=l&amp;u=5521994013232%40c.us&amp;i=1448131093&amp;ref=0%40quHwpRiBbC4wDBux58cIejtjgv5cUFRHVBeLsZzqZlgSrKrZpwuVSXjA&amp;tok=0%40uLDuSYVGnxNA6qNwz8rbqptsPMxA0QeIKL%2BbHILaWDt%2BzUy6oQNsjLUp4WeorMDPSenmAggLxlt%2Fbw%3D%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90" y="21770"/>
            <a:ext cx="1134000" cy="11340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2" descr="blob:https://web.whatsapp.com/204a9f00-9423-40cf-80ed-a56c3c4a2820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" name="AutoShape 24" descr="blob:https://web.whatsapp.com/204a9f00-9423-40cf-80ed-a56c3c4a2820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AutoShape 26" descr="blob:https://web.whatsapp.com/204a9f00-9423-40cf-80ed-a56c3c4a2820"/>
          <p:cNvSpPr>
            <a:spLocks noChangeAspect="1" noChangeArrowheads="1"/>
          </p:cNvSpPr>
          <p:nvPr/>
        </p:nvSpPr>
        <p:spPr bwMode="auto">
          <a:xfrm>
            <a:off x="1488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AutoShape 28" descr="blob:https://web.whatsapp.com/204a9f00-9423-40cf-80ed-a56c3c4a2820"/>
          <p:cNvSpPr>
            <a:spLocks noChangeAspect="1" noChangeArrowheads="1"/>
          </p:cNvSpPr>
          <p:nvPr/>
        </p:nvSpPr>
        <p:spPr bwMode="auto">
          <a:xfrm>
            <a:off x="1602581" y="2345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061" name="Picture 37" descr="https://scontent-iad3-1.xx.fbcdn.net/v/t1.0-9/179930_3773124080539_1113025164_n.jpg?oh=f63709de63b922b3ca19f306431c9ec8&amp;oe=58A4ED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12" y="4003544"/>
            <a:ext cx="850500" cy="11340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71" y="50025"/>
            <a:ext cx="1177290" cy="117729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45" y="3917535"/>
            <a:ext cx="1018149" cy="1134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83778"/>
            <a:ext cx="3402378" cy="241926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98" y="1880229"/>
            <a:ext cx="1161200" cy="11612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74" y="1919041"/>
            <a:ext cx="1083577" cy="108357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056" y="4018599"/>
            <a:ext cx="1054704" cy="105470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29" y="3994438"/>
            <a:ext cx="1103026" cy="110302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8" name="Imagem 77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54" y="13256"/>
            <a:ext cx="1134000" cy="119919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8F0F137-0001-446D-8B29-B9397AD321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7237" y="2566987"/>
            <a:ext cx="9525" cy="95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C9E491F-54BA-43C2-83FF-AAFE144B4D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9009" y="3818930"/>
            <a:ext cx="1107483" cy="110979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7DD473B-C5F4-485D-9840-785F52EF4A8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290" t="34086" r="14890"/>
          <a:stretch/>
        </p:blipFill>
        <p:spPr>
          <a:xfrm>
            <a:off x="7958013" y="3393539"/>
            <a:ext cx="1123646" cy="104799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AB1984E-FF2C-46B3-9B63-61F5D7449AF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9113" r="9491" b="36338"/>
          <a:stretch/>
        </p:blipFill>
        <p:spPr>
          <a:xfrm>
            <a:off x="197031" y="648872"/>
            <a:ext cx="977739" cy="10137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4E58375-9983-4FDC-B54A-B98586DD73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15610" y="1574967"/>
            <a:ext cx="1047990" cy="10479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EED3845-5108-41E5-8AE9-069C16DD93F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3250" t="26903" r="23936"/>
          <a:stretch/>
        </p:blipFill>
        <p:spPr>
          <a:xfrm>
            <a:off x="156576" y="2280076"/>
            <a:ext cx="1095886" cy="127528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EBA0A8C-9958-40E5-B600-6213D2FAF7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9445" y="62235"/>
            <a:ext cx="893548" cy="139594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09916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-1" y="393406"/>
            <a:ext cx="3859620" cy="434871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000000"/>
                </a:solidFill>
              </a:rPr>
              <a:t>Obrigada!</a:t>
            </a:r>
            <a:br>
              <a:rPr lang="pt-BR" sz="3000" dirty="0">
                <a:solidFill>
                  <a:srgbClr val="000000"/>
                </a:solidFill>
              </a:rPr>
            </a:br>
            <a:br>
              <a:rPr lang="pt-BR" sz="3000" dirty="0">
                <a:solidFill>
                  <a:srgbClr val="000000"/>
                </a:solidFill>
              </a:rPr>
            </a:br>
            <a:br>
              <a:rPr lang="pt-BR" sz="3000" dirty="0">
                <a:solidFill>
                  <a:srgbClr val="000000"/>
                </a:solidFill>
              </a:rPr>
            </a:br>
            <a:br>
              <a:rPr lang="pt-BR" sz="3000" dirty="0">
                <a:solidFill>
                  <a:srgbClr val="000000"/>
                </a:solidFill>
              </a:rPr>
            </a:br>
            <a:br>
              <a:rPr lang="pt-BR" sz="3000" dirty="0">
                <a:solidFill>
                  <a:srgbClr val="000000"/>
                </a:solidFill>
              </a:rPr>
            </a:br>
            <a:br>
              <a:rPr lang="pt-BR" sz="3000" dirty="0">
                <a:solidFill>
                  <a:srgbClr val="000000"/>
                </a:solidFill>
              </a:rPr>
            </a:br>
            <a:r>
              <a:rPr lang="pt-BR" dirty="0">
                <a:solidFill>
                  <a:srgbClr val="000000"/>
                </a:solidFill>
              </a:rPr>
              <a:t>taislopes@nutricao.ufrj.br</a:t>
            </a:r>
            <a:endParaRPr sz="3000" dirty="0">
              <a:solidFill>
                <a:srgbClr val="00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EFE3C9F-D8E2-418E-991C-B73579D8D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092A6-F88B-4687-AA37-D96E342B0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91" y="725921"/>
            <a:ext cx="2210612" cy="3707856"/>
          </a:xfrm>
        </p:spPr>
        <p:txBody>
          <a:bodyPr>
            <a:normAutofit/>
          </a:bodyPr>
          <a:lstStyle/>
          <a:p>
            <a:r>
              <a:rPr lang="pt-BR" dirty="0"/>
              <a:t>Localização: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0582BC-0046-49DA-8CA5-2A2CB469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0" t="12123" r="27675" b="10045"/>
          <a:stretch/>
        </p:blipFill>
        <p:spPr>
          <a:xfrm>
            <a:off x="2822675" y="285085"/>
            <a:ext cx="5628096" cy="4573329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93FA5C57-4CD2-4D4E-B0B5-668E8445C69A}"/>
              </a:ext>
            </a:extLst>
          </p:cNvPr>
          <p:cNvCxnSpPr/>
          <p:nvPr/>
        </p:nvCxnSpPr>
        <p:spPr>
          <a:xfrm flipV="1">
            <a:off x="5401340" y="2105247"/>
            <a:ext cx="235383" cy="20201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44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6" y="21119"/>
            <a:ext cx="5034224" cy="377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Resultado de imagem para consultório de r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25" y="31865"/>
            <a:ext cx="1071563" cy="4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programa saúde na escola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856" y="1431440"/>
            <a:ext cx="1195220" cy="52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46" y="602791"/>
            <a:ext cx="1285161" cy="62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24" y="2355541"/>
            <a:ext cx="1256885" cy="94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3768311"/>
            <a:ext cx="1289747" cy="85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34" y="3799798"/>
            <a:ext cx="1069844" cy="116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53" y="3741400"/>
            <a:ext cx="1214264" cy="91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45" y="3298206"/>
            <a:ext cx="2803509" cy="186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92180" y="1956772"/>
            <a:ext cx="1782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14 unidades escolares</a:t>
            </a:r>
            <a:endParaRPr lang="en-US" sz="1350" dirty="0"/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98" y="4411962"/>
            <a:ext cx="1467295" cy="77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023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6682" y="17748"/>
            <a:ext cx="6699684" cy="555780"/>
          </a:xfrm>
        </p:spPr>
        <p:txBody>
          <a:bodyPr>
            <a:normAutofit/>
          </a:bodyPr>
          <a:lstStyle/>
          <a:p>
            <a:r>
              <a:rPr lang="pt-BR" sz="2700" dirty="0">
                <a:latin typeface="Trebuchet MS" panose="020B0603020202020204" pitchFamily="34" charset="0"/>
              </a:rPr>
              <a:t>Referencial teórico para a ação</a:t>
            </a:r>
            <a:endParaRPr lang="en-US" sz="2700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13641627"/>
              </p:ext>
            </p:extLst>
          </p:nvPr>
        </p:nvGraphicFramePr>
        <p:xfrm>
          <a:off x="1129602" y="627534"/>
          <a:ext cx="6871398" cy="451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61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Objetivo Geral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Capacitar usuários e profissionais do Sistema Único de Saúde para o preparo de alimentos sob o referencial da alimentação saudável, para a melhoria da qualidade de vida e saúde, configurando-se uma estratégia para promoção da Segurança Alimentar e Nutricional.</a:t>
            </a:r>
            <a:endParaRPr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649E3-3C56-40AD-ADF5-5C08902FB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Eixos de atuação</a:t>
            </a:r>
            <a:br>
              <a:rPr lang="pt-BR" dirty="0"/>
            </a:br>
            <a:r>
              <a:rPr lang="pt-BR" dirty="0"/>
              <a:t>2019 a 2021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F40811-E38E-41CF-BD14-1E66F8D72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pt-BR" sz="1800" dirty="0"/>
              <a:t>1. Oficinas culinárias para promoção da alimentação saudável e geração/melhoria de renda para moradores de Manguinhos;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pt-BR" sz="1800" dirty="0"/>
              <a:t>2. Educação continuada para profissionais de saúde e de educação do território para planejamento e execução das ações de promoção da saúde do Programa Saúde na Escola;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pt-BR" sz="1800" dirty="0"/>
              <a:t>3. Formação de profissionais de saúde da atenção básica do Estado do Rio de Janeiro para uso das técnicas e habilidades culinárias para a promoção da alimentação saudável em seus respectivos territórios.</a:t>
            </a:r>
          </a:p>
        </p:txBody>
      </p:sp>
    </p:spTree>
    <p:extLst>
      <p:ext uri="{BB962C8B-B14F-4D97-AF65-F5344CB8AC3E}">
        <p14:creationId xmlns:p14="http://schemas.microsoft.com/office/powerpoint/2010/main" val="261975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218700" y="907399"/>
            <a:ext cx="2258686" cy="3111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800" b="1" dirty="0"/>
              <a:t>Público</a:t>
            </a:r>
            <a:r>
              <a:rPr lang="pt-BR" sz="2800" dirty="0"/>
              <a:t> </a:t>
            </a: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2"/>
          </p:nvPr>
        </p:nvSpPr>
        <p:spPr>
          <a:xfrm>
            <a:off x="2748579" y="716405"/>
            <a:ext cx="5927588" cy="3834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000" dirty="0"/>
              <a:t>São realizadas oficinas com grupos específicos de promoção da saúde de responsabilidade das equipes do território, como crianças, gestantes, idosos, diabéticos, dentre outros. </a:t>
            </a:r>
          </a:p>
          <a:p>
            <a:endParaRPr lang="pt-BR" sz="2000" dirty="0"/>
          </a:p>
          <a:p>
            <a:r>
              <a:rPr lang="pt-BR" sz="2000" dirty="0"/>
              <a:t>Profissionais de saúde e de educação do território para planejamento e execução das ações de promoção da saúde do Programa Saúde na Escola (PSE).</a:t>
            </a:r>
          </a:p>
          <a:p>
            <a:endParaRPr lang="pt-BR" sz="2000" dirty="0"/>
          </a:p>
          <a:p>
            <a:r>
              <a:rPr lang="pt-BR" sz="2000" dirty="0"/>
              <a:t>Profissionais de saúde da Atenção básica do Estado do Rio de Janeiro. </a:t>
            </a:r>
            <a:endParaRPr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2731363-BDF8-4471-8111-CEBC046C39D5}"/>
              </a:ext>
            </a:extLst>
          </p:cNvPr>
          <p:cNvSpPr/>
          <p:nvPr/>
        </p:nvSpPr>
        <p:spPr>
          <a:xfrm>
            <a:off x="0" y="489098"/>
            <a:ext cx="2785730" cy="4157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0" y="-84125"/>
            <a:ext cx="5592726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rgbClr val="000000"/>
                </a:solidFill>
              </a:rPr>
              <a:t>Ações de extensão 2015-2018</a:t>
            </a:r>
            <a:endParaRPr sz="3600" dirty="0">
              <a:solidFill>
                <a:srgbClr val="000000"/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F9CC5EE-61F1-4890-A12E-DC46F74FAD70}"/>
              </a:ext>
            </a:extLst>
          </p:cNvPr>
          <p:cNvGrpSpPr/>
          <p:nvPr/>
        </p:nvGrpSpPr>
        <p:grpSpPr>
          <a:xfrm>
            <a:off x="123981" y="1499606"/>
            <a:ext cx="8787410" cy="3061258"/>
            <a:chOff x="123981" y="1499606"/>
            <a:chExt cx="8787410" cy="3061258"/>
          </a:xfrm>
        </p:grpSpPr>
        <p:grpSp>
          <p:nvGrpSpPr>
            <p:cNvPr id="87" name="Google Shape;87;p16"/>
            <p:cNvGrpSpPr/>
            <p:nvPr/>
          </p:nvGrpSpPr>
          <p:grpSpPr>
            <a:xfrm>
              <a:off x="4213518" y="2026437"/>
              <a:ext cx="2361731" cy="1553132"/>
              <a:chOff x="4526679" y="2238799"/>
              <a:chExt cx="2327746" cy="1347854"/>
            </a:xfrm>
          </p:grpSpPr>
          <p:sp>
            <p:nvSpPr>
              <p:cNvPr id="88" name="Google Shape;88;p16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solidFill>
                <a:srgbClr val="249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" name="Google Shape;89;p16"/>
              <p:cNvGrpSpPr/>
              <p:nvPr/>
            </p:nvGrpSpPr>
            <p:grpSpPr>
              <a:xfrm>
                <a:off x="4526679" y="2238799"/>
                <a:ext cx="2327746" cy="1347854"/>
                <a:chOff x="4526679" y="2238799"/>
                <a:chExt cx="2327746" cy="1347854"/>
              </a:xfrm>
            </p:grpSpPr>
            <p:grpSp>
              <p:nvGrpSpPr>
                <p:cNvPr id="90" name="Google Shape;90;p16"/>
                <p:cNvGrpSpPr/>
                <p:nvPr/>
              </p:nvGrpSpPr>
              <p:grpSpPr>
                <a:xfrm>
                  <a:off x="4808316" y="2800065"/>
                  <a:ext cx="92400" cy="411825"/>
                  <a:chOff x="845575" y="2563700"/>
                  <a:chExt cx="92400" cy="411825"/>
                </a:xfrm>
              </p:grpSpPr>
              <p:cxnSp>
                <p:nvCxnSpPr>
                  <p:cNvPr id="91" name="Google Shape;91;p16"/>
                  <p:cNvCxnSpPr/>
                  <p:nvPr/>
                </p:nvCxnSpPr>
                <p:spPr>
                  <a:xfrm>
                    <a:off x="891775" y="2616125"/>
                    <a:ext cx="0" cy="359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92" name="Google Shape;92;p16"/>
                  <p:cNvSpPr/>
                  <p:nvPr/>
                </p:nvSpPr>
                <p:spPr>
                  <a:xfrm>
                    <a:off x="845575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3" name="Google Shape;93;p16"/>
                <p:cNvSpPr txBox="1"/>
                <p:nvPr/>
              </p:nvSpPr>
              <p:spPr>
                <a:xfrm>
                  <a:off x="4526679" y="3215253"/>
                  <a:ext cx="6927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pt-BR" sz="1200" b="1">
                      <a:latin typeface="Roboto"/>
                      <a:ea typeface="Roboto"/>
                      <a:cs typeface="Roboto"/>
                      <a:sym typeface="Roboto"/>
                    </a:rPr>
                    <a:t>2017</a:t>
                  </a:r>
                  <a:endParaRPr sz="1200" b="1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94" name="Google Shape;94;p16"/>
                <p:cNvSpPr txBox="1"/>
                <p:nvPr/>
              </p:nvSpPr>
              <p:spPr>
                <a:xfrm>
                  <a:off x="4600825" y="2238799"/>
                  <a:ext cx="2253600" cy="52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pt-BR" sz="1100" b="1">
                      <a:latin typeface="Roboto"/>
                      <a:ea typeface="Roboto"/>
                      <a:cs typeface="Roboto"/>
                      <a:sym typeface="Roboto"/>
                    </a:rPr>
                    <a:t>Ocorreram 46 ações, totalizando 578 participantes.</a:t>
                  </a:r>
                  <a:endParaRPr sz="1100" b="1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95" name="Google Shape;95;p16"/>
            <p:cNvGrpSpPr/>
            <p:nvPr/>
          </p:nvGrpSpPr>
          <p:grpSpPr>
            <a:xfrm>
              <a:off x="6150522" y="2560870"/>
              <a:ext cx="2760869" cy="1999994"/>
              <a:chOff x="6435810" y="2702596"/>
              <a:chExt cx="2721140" cy="1735654"/>
            </a:xfrm>
          </p:grpSpPr>
          <p:sp>
            <p:nvSpPr>
              <p:cNvPr id="96" name="Google Shape;96;p16"/>
              <p:cNvSpPr/>
              <p:nvPr/>
            </p:nvSpPr>
            <p:spPr>
              <a:xfrm>
                <a:off x="6807650" y="3079475"/>
                <a:ext cx="2349300" cy="133500"/>
              </a:xfrm>
              <a:prstGeom prst="rect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" name="Google Shape;97;p16"/>
              <p:cNvGrpSpPr/>
              <p:nvPr/>
            </p:nvGrpSpPr>
            <p:grpSpPr>
              <a:xfrm>
                <a:off x="6435810" y="2702596"/>
                <a:ext cx="2494563" cy="1735654"/>
                <a:chOff x="6435810" y="2702596"/>
                <a:chExt cx="2494563" cy="1735654"/>
              </a:xfrm>
            </p:grpSpPr>
            <p:grpSp>
              <p:nvGrpSpPr>
                <p:cNvPr id="98" name="Google Shape;98;p16"/>
                <p:cNvGrpSpPr/>
                <p:nvPr/>
              </p:nvGrpSpPr>
              <p:grpSpPr>
                <a:xfrm rot="10800000">
                  <a:off x="6760035" y="3079467"/>
                  <a:ext cx="92400" cy="411825"/>
                  <a:chOff x="2070100" y="2563700"/>
                  <a:chExt cx="92400" cy="411825"/>
                </a:xfrm>
              </p:grpSpPr>
              <p:cxnSp>
                <p:nvCxnSpPr>
                  <p:cNvPr id="99" name="Google Shape;99;p16"/>
                  <p:cNvCxnSpPr/>
                  <p:nvPr/>
                </p:nvCxnSpPr>
                <p:spPr>
                  <a:xfrm>
                    <a:off x="2116300" y="2616125"/>
                    <a:ext cx="0" cy="359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00" name="Google Shape;100;p16"/>
                  <p:cNvSpPr/>
                  <p:nvPr/>
                </p:nvSpPr>
                <p:spPr>
                  <a:xfrm>
                    <a:off x="2070100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1" name="Google Shape;101;p16"/>
                <p:cNvSpPr txBox="1"/>
                <p:nvPr/>
              </p:nvSpPr>
              <p:spPr>
                <a:xfrm>
                  <a:off x="6435810" y="2702596"/>
                  <a:ext cx="7458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pt-BR" sz="1200" b="1">
                      <a:latin typeface="Roboto"/>
                      <a:ea typeface="Roboto"/>
                      <a:cs typeface="Roboto"/>
                      <a:sym typeface="Roboto"/>
                    </a:rPr>
                    <a:t>2018</a:t>
                  </a:r>
                  <a:endParaRPr sz="1200" b="1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02" name="Google Shape;102;p16"/>
                <p:cNvSpPr txBox="1"/>
                <p:nvPr/>
              </p:nvSpPr>
              <p:spPr>
                <a:xfrm>
                  <a:off x="6676773" y="3494450"/>
                  <a:ext cx="2253600" cy="9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pt-BR" sz="1100" b="1">
                      <a:latin typeface="Roboto"/>
                      <a:ea typeface="Roboto"/>
                      <a:cs typeface="Roboto"/>
                      <a:sym typeface="Roboto"/>
                    </a:rPr>
                    <a:t>Ocorreram 40 ações, totalizando 716 participantes.</a:t>
                  </a:r>
                  <a:endParaRPr sz="1100" b="1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103" name="Google Shape;103;p16"/>
            <p:cNvGrpSpPr/>
            <p:nvPr/>
          </p:nvGrpSpPr>
          <p:grpSpPr>
            <a:xfrm>
              <a:off x="123981" y="1499606"/>
              <a:ext cx="2541097" cy="2079975"/>
              <a:chOff x="495991" y="1781600"/>
              <a:chExt cx="2504531" cy="1805063"/>
            </a:xfrm>
          </p:grpSpPr>
          <p:sp>
            <p:nvSpPr>
              <p:cNvPr id="104" name="Google Shape;104;p16"/>
              <p:cNvSpPr/>
              <p:nvPr/>
            </p:nvSpPr>
            <p:spPr>
              <a:xfrm>
                <a:off x="932600" y="3079475"/>
                <a:ext cx="1958400" cy="133500"/>
              </a:xfrm>
              <a:prstGeom prst="rect">
                <a:avLst/>
              </a:prstGeom>
              <a:solidFill>
                <a:srgbClr val="249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" name="Google Shape;105;p16"/>
              <p:cNvGrpSpPr/>
              <p:nvPr/>
            </p:nvGrpSpPr>
            <p:grpSpPr>
              <a:xfrm>
                <a:off x="495991" y="1781600"/>
                <a:ext cx="2504531" cy="1805063"/>
                <a:chOff x="495991" y="1781600"/>
                <a:chExt cx="2504531" cy="1805063"/>
              </a:xfrm>
            </p:grpSpPr>
            <p:sp>
              <p:nvSpPr>
                <p:cNvPr id="106" name="Google Shape;106;p16"/>
                <p:cNvSpPr txBox="1"/>
                <p:nvPr/>
              </p:nvSpPr>
              <p:spPr>
                <a:xfrm>
                  <a:off x="495991" y="3215263"/>
                  <a:ext cx="8712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pt-BR" sz="1200" b="1">
                      <a:latin typeface="Roboto"/>
                      <a:ea typeface="Roboto"/>
                      <a:cs typeface="Roboto"/>
                      <a:sym typeface="Roboto"/>
                    </a:rPr>
                    <a:t>2015</a:t>
                  </a:r>
                  <a:endParaRPr sz="1200" b="1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grpSp>
              <p:nvGrpSpPr>
                <p:cNvPr id="107" name="Google Shape;107;p16"/>
                <p:cNvGrpSpPr/>
                <p:nvPr/>
              </p:nvGrpSpPr>
              <p:grpSpPr>
                <a:xfrm>
                  <a:off x="881025" y="2800065"/>
                  <a:ext cx="92400" cy="411825"/>
                  <a:chOff x="845575" y="2563700"/>
                  <a:chExt cx="92400" cy="411825"/>
                </a:xfrm>
              </p:grpSpPr>
              <p:cxnSp>
                <p:nvCxnSpPr>
                  <p:cNvPr id="108" name="Google Shape;108;p16"/>
                  <p:cNvCxnSpPr/>
                  <p:nvPr/>
                </p:nvCxnSpPr>
                <p:spPr>
                  <a:xfrm>
                    <a:off x="891775" y="2616125"/>
                    <a:ext cx="0" cy="359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09" name="Google Shape;109;p16"/>
                  <p:cNvSpPr/>
                  <p:nvPr/>
                </p:nvSpPr>
                <p:spPr>
                  <a:xfrm>
                    <a:off x="845575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0" name="Google Shape;110;p16"/>
                <p:cNvSpPr txBox="1"/>
                <p:nvPr/>
              </p:nvSpPr>
              <p:spPr>
                <a:xfrm>
                  <a:off x="746922" y="1781600"/>
                  <a:ext cx="2253600" cy="9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100" b="1" dirty="0">
                      <a:latin typeface="Roboto"/>
                      <a:ea typeface="Roboto"/>
                      <a:cs typeface="Roboto"/>
                      <a:sym typeface="Roboto"/>
                    </a:rPr>
                    <a:t>Ocorreram 11 ações ao longo do ano, totalizando um número de 204 participantes.</a:t>
                  </a:r>
                  <a:endParaRPr sz="1100" b="1" dirty="0"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marL="0" lvl="0" indent="0" algn="l" rtl="0">
                    <a:spcBef>
                      <a:spcPts val="1600"/>
                    </a:spcBef>
                    <a:spcAft>
                      <a:spcPts val="1600"/>
                    </a:spcAft>
                    <a:buNone/>
                  </a:pPr>
                  <a:r>
                    <a:rPr lang="pt-BR" sz="1100" b="1" dirty="0">
                      <a:latin typeface="Roboto"/>
                      <a:ea typeface="Roboto"/>
                      <a:cs typeface="Roboto"/>
                      <a:sym typeface="Roboto"/>
                    </a:rPr>
                    <a:t>Início do projeto</a:t>
                  </a:r>
                  <a:endParaRPr sz="1100" b="1" dirty="0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111" name="Google Shape;111;p16"/>
            <p:cNvGrpSpPr/>
            <p:nvPr/>
          </p:nvGrpSpPr>
          <p:grpSpPr>
            <a:xfrm>
              <a:off x="2183218" y="2560870"/>
              <a:ext cx="2383250" cy="1999994"/>
              <a:chOff x="2525595" y="2702596"/>
              <a:chExt cx="2348955" cy="1735654"/>
            </a:xfrm>
          </p:grpSpPr>
          <p:sp>
            <p:nvSpPr>
              <p:cNvPr id="112" name="Google Shape;112;p16"/>
              <p:cNvSpPr/>
              <p:nvPr/>
            </p:nvSpPr>
            <p:spPr>
              <a:xfrm>
                <a:off x="2890952" y="3079475"/>
                <a:ext cx="1958400" cy="133500"/>
              </a:xfrm>
              <a:prstGeom prst="rect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113;p16"/>
              <p:cNvGrpSpPr/>
              <p:nvPr/>
            </p:nvGrpSpPr>
            <p:grpSpPr>
              <a:xfrm>
                <a:off x="2525595" y="2702596"/>
                <a:ext cx="2348955" cy="1735654"/>
                <a:chOff x="2525595" y="2702596"/>
                <a:chExt cx="2348955" cy="1735654"/>
              </a:xfrm>
            </p:grpSpPr>
            <p:sp>
              <p:nvSpPr>
                <p:cNvPr id="114" name="Google Shape;114;p16"/>
                <p:cNvSpPr txBox="1"/>
                <p:nvPr/>
              </p:nvSpPr>
              <p:spPr>
                <a:xfrm>
                  <a:off x="2525595" y="2702596"/>
                  <a:ext cx="7458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pt-BR" sz="1200" b="1">
                      <a:latin typeface="Roboto"/>
                      <a:ea typeface="Roboto"/>
                      <a:cs typeface="Roboto"/>
                      <a:sym typeface="Roboto"/>
                    </a:rPr>
                    <a:t>2016</a:t>
                  </a:r>
                  <a:endParaRPr sz="1200" b="1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grpSp>
              <p:nvGrpSpPr>
                <p:cNvPr id="115" name="Google Shape;115;p16"/>
                <p:cNvGrpSpPr/>
                <p:nvPr/>
              </p:nvGrpSpPr>
              <p:grpSpPr>
                <a:xfrm rot="10800000">
                  <a:off x="2849073" y="3079467"/>
                  <a:ext cx="92400" cy="411825"/>
                  <a:chOff x="2070100" y="2563700"/>
                  <a:chExt cx="92400" cy="411825"/>
                </a:xfrm>
              </p:grpSpPr>
              <p:cxnSp>
                <p:nvCxnSpPr>
                  <p:cNvPr id="116" name="Google Shape;116;p16"/>
                  <p:cNvCxnSpPr/>
                  <p:nvPr/>
                </p:nvCxnSpPr>
                <p:spPr>
                  <a:xfrm>
                    <a:off x="2116300" y="2616125"/>
                    <a:ext cx="0" cy="359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17" name="Google Shape;117;p16"/>
                  <p:cNvSpPr/>
                  <p:nvPr/>
                </p:nvSpPr>
                <p:spPr>
                  <a:xfrm>
                    <a:off x="2070100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8" name="Google Shape;118;p16"/>
                <p:cNvSpPr txBox="1"/>
                <p:nvPr/>
              </p:nvSpPr>
              <p:spPr>
                <a:xfrm>
                  <a:off x="2620950" y="3494450"/>
                  <a:ext cx="2253600" cy="9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pt-BR" sz="1100" b="1">
                      <a:latin typeface="Roboto"/>
                      <a:ea typeface="Roboto"/>
                      <a:cs typeface="Roboto"/>
                      <a:sym typeface="Roboto"/>
                    </a:rPr>
                    <a:t>Ocorreram 27 ações, totalizando 447 participantes.</a:t>
                  </a:r>
                  <a:endParaRPr sz="1100" b="1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</p:grpSp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F74AB84F-8B3E-4B6A-A032-2584AEADDD3A}"/>
              </a:ext>
            </a:extLst>
          </p:cNvPr>
          <p:cNvSpPr/>
          <p:nvPr/>
        </p:nvSpPr>
        <p:spPr>
          <a:xfrm>
            <a:off x="5858541" y="154942"/>
            <a:ext cx="2998381" cy="121299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124 ações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1.945 participantes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F5DBC5-B13E-4EAC-889D-800343DD6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14" y="0"/>
            <a:ext cx="2434856" cy="32600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C9D5CE-6AAA-42F9-8242-23FCD372B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728" y="2424223"/>
            <a:ext cx="4834272" cy="2719278"/>
          </a:xfrm>
          <a:prstGeom prst="rect">
            <a:avLst/>
          </a:prstGeom>
        </p:spPr>
      </p:pic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0" y="-94759"/>
            <a:ext cx="3902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rgbClr val="000000"/>
                </a:solidFill>
              </a:rPr>
              <a:t>2015</a:t>
            </a:r>
            <a:endParaRPr sz="4000" dirty="0">
              <a:solidFill>
                <a:srgbClr val="00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78EFF0-F775-4C39-A994-BD812103A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24223"/>
            <a:ext cx="4834270" cy="271927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27033F5-A574-4CEE-9632-79083C4F6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365" y="175481"/>
            <a:ext cx="3767533" cy="21192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Quadro">
  <a:themeElements>
    <a:clrScheme name="Quadro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Quadr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adr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TM03457475[[fn=Quadro]]</Template>
  <TotalTime>78</TotalTime>
  <Words>471</Words>
  <Application>Microsoft Office PowerPoint</Application>
  <PresentationFormat>Apresentação na tela (16:9)</PresentationFormat>
  <Paragraphs>49</Paragraphs>
  <Slides>15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25" baseType="lpstr">
      <vt:lpstr>Trebuchet MS</vt:lpstr>
      <vt:lpstr>Roboto</vt:lpstr>
      <vt:lpstr>Arial</vt:lpstr>
      <vt:lpstr>Open Sans</vt:lpstr>
      <vt:lpstr>Corbel</vt:lpstr>
      <vt:lpstr>Calibri</vt:lpstr>
      <vt:lpstr>Wingdings 2</vt:lpstr>
      <vt:lpstr>Roboto Medium</vt:lpstr>
      <vt:lpstr>Quadro</vt:lpstr>
      <vt:lpstr>Tema do Office</vt:lpstr>
      <vt:lpstr>Laboratório Culinário de Manguinhos:  Um Espaço de Promoção da Saúde</vt:lpstr>
      <vt:lpstr>Localização: </vt:lpstr>
      <vt:lpstr>Apresentação do PowerPoint</vt:lpstr>
      <vt:lpstr>Referencial teórico para a ação</vt:lpstr>
      <vt:lpstr>Objetivo Geral</vt:lpstr>
      <vt:lpstr>Eixos de atuação 2019 a 2021</vt:lpstr>
      <vt:lpstr>Público </vt:lpstr>
      <vt:lpstr>Ações de extensão 2015-2018</vt:lpstr>
      <vt:lpstr>2015</vt:lpstr>
      <vt:lpstr>2016</vt:lpstr>
      <vt:lpstr>2017</vt:lpstr>
      <vt:lpstr>2018</vt:lpstr>
      <vt:lpstr>Trabalhos acadêmicos</vt:lpstr>
      <vt:lpstr>Apresentação do PowerPoint</vt:lpstr>
      <vt:lpstr>Obrigada!      taislopes@nutricao.ufrj.br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Laboratório Culinário de Manguinhos:  Um Espaço de Promoção da Saúde</dc:title>
  <cp:lastModifiedBy>LopesTS</cp:lastModifiedBy>
  <cp:revision>17</cp:revision>
  <cp:lastPrinted>2019-03-29T02:06:53Z</cp:lastPrinted>
  <dcterms:modified xsi:type="dcterms:W3CDTF">2020-01-15T13:12:29Z</dcterms:modified>
</cp:coreProperties>
</file>